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7"/>
  </p:notesMasterIdLst>
  <p:sldIdLst>
    <p:sldId id="256" r:id="rId2"/>
    <p:sldId id="257" r:id="rId3"/>
    <p:sldId id="258" r:id="rId4"/>
    <p:sldId id="260" r:id="rId5"/>
    <p:sldId id="261" r:id="rId6"/>
    <p:sldId id="262" r:id="rId7"/>
    <p:sldId id="263" r:id="rId8"/>
    <p:sldId id="264" r:id="rId9"/>
    <p:sldId id="269" r:id="rId10"/>
    <p:sldId id="265" r:id="rId11"/>
    <p:sldId id="266" r:id="rId12"/>
    <p:sldId id="267" r:id="rId13"/>
    <p:sldId id="268" r:id="rId14"/>
    <p:sldId id="270" r:id="rId15"/>
    <p:sldId id="271" r:id="rId16"/>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8" roundtripDataSignature="AMtx7mjoO1jIR9YO/63I+U82FqPv7hiDN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8" Type="http://customschemas.google.com/relationships/presentationmetadata" Target="metadata"/><Relationship Id="rId10" Type="http://schemas.openxmlformats.org/officeDocument/2006/relationships/slide" Target="slides/slide9.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056"/>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8056"/>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4"/>
            <a:ext cx="2945659" cy="49805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
        <p:cNvGrpSpPr/>
        <p:nvPr/>
      </p:nvGrpSpPr>
      <p:grpSpPr>
        <a:xfrm>
          <a:off x="0" y="0"/>
          <a:ext cx="0" cy="0"/>
          <a:chOff x="0" y="0"/>
          <a:chExt cx="0" cy="0"/>
        </a:xfrm>
      </p:grpSpPr>
      <p:sp>
        <p:nvSpPr>
          <p:cNvPr id="42" name="Google Shape;42;p1: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 name="Google Shape;43;p1: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g36c12c0ea80_0_29:notes"/>
          <p:cNvSpPr>
            <a:spLocks noGrp="1" noRot="1" noChangeAspect="1"/>
          </p:cNvSpPr>
          <p:nvPr>
            <p:ph type="sldImg" idx="2"/>
          </p:nvPr>
        </p:nvSpPr>
        <p:spPr>
          <a:xfrm>
            <a:off x="-223838" y="808038"/>
            <a:ext cx="7185000" cy="40419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g36c12c0ea80_0_29:notes"/>
          <p:cNvSpPr txBox="1">
            <a:spLocks noGrp="1"/>
          </p:cNvSpPr>
          <p:nvPr>
            <p:ph type="body" idx="1"/>
          </p:nvPr>
        </p:nvSpPr>
        <p:spPr>
          <a:xfrm>
            <a:off x="673788" y="5118725"/>
            <a:ext cx="5390400" cy="48492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36c12c0ea80_0_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36c12c0ea80_0_1:notes"/>
          <p:cNvSpPr txBox="1">
            <a:spLocks noGrp="1"/>
          </p:cNvSpPr>
          <p:nvPr>
            <p:ph type="body" idx="1"/>
          </p:nvPr>
        </p:nvSpPr>
        <p:spPr>
          <a:xfrm>
            <a:off x="679768" y="4777194"/>
            <a:ext cx="5438100" cy="3908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 name="Google Shape;54;g36c12c0ea80_0_1:notes"/>
          <p:cNvSpPr txBox="1">
            <a:spLocks noGrp="1"/>
          </p:cNvSpPr>
          <p:nvPr>
            <p:ph type="sldNum" idx="12"/>
          </p:nvPr>
        </p:nvSpPr>
        <p:spPr>
          <a:xfrm>
            <a:off x="3850443" y="9428584"/>
            <a:ext cx="2945700" cy="4980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36b7a8808da_0_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9" name="Google Shape;79;g36b7a8808da_0_0:notes"/>
          <p:cNvSpPr txBox="1">
            <a:spLocks noGrp="1"/>
          </p:cNvSpPr>
          <p:nvPr>
            <p:ph type="body" idx="1"/>
          </p:nvPr>
        </p:nvSpPr>
        <p:spPr>
          <a:xfrm>
            <a:off x="679768" y="4777194"/>
            <a:ext cx="5438140" cy="390877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0" name="Google Shape;80;g36b7a8808da_0_0:notes"/>
          <p:cNvSpPr txBox="1">
            <a:spLocks noGrp="1"/>
          </p:cNvSpPr>
          <p:nvPr>
            <p:ph type="sldNum" idx="12"/>
          </p:nvPr>
        </p:nvSpPr>
        <p:spPr>
          <a:xfrm>
            <a:off x="3850443" y="9428583"/>
            <a:ext cx="2945659" cy="49796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6add1530fc_0_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g36add1530fc_0_0:notes"/>
          <p:cNvSpPr txBox="1">
            <a:spLocks noGrp="1"/>
          </p:cNvSpPr>
          <p:nvPr>
            <p:ph type="body" idx="1"/>
          </p:nvPr>
        </p:nvSpPr>
        <p:spPr>
          <a:xfrm>
            <a:off x="679768" y="4777194"/>
            <a:ext cx="5438140" cy="390877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7" name="Google Shape;87;g36add1530fc_0_0:notes"/>
          <p:cNvSpPr txBox="1">
            <a:spLocks noGrp="1"/>
          </p:cNvSpPr>
          <p:nvPr>
            <p:ph type="sldNum" idx="12"/>
          </p:nvPr>
        </p:nvSpPr>
        <p:spPr>
          <a:xfrm>
            <a:off x="3850443" y="9428583"/>
            <a:ext cx="2945659" cy="49796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36add1530fc_0_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g36add1530fc_0_6:notes"/>
          <p:cNvSpPr txBox="1">
            <a:spLocks noGrp="1"/>
          </p:cNvSpPr>
          <p:nvPr>
            <p:ph type="body" idx="1"/>
          </p:nvPr>
        </p:nvSpPr>
        <p:spPr>
          <a:xfrm>
            <a:off x="679768" y="4777194"/>
            <a:ext cx="5438140" cy="390877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g36add1530fc_0_6:notes"/>
          <p:cNvSpPr txBox="1">
            <a:spLocks noGrp="1"/>
          </p:cNvSpPr>
          <p:nvPr>
            <p:ph type="sldNum" idx="12"/>
          </p:nvPr>
        </p:nvSpPr>
        <p:spPr>
          <a:xfrm>
            <a:off x="3850443" y="9428583"/>
            <a:ext cx="2945659" cy="49796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2: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 name="Google Shape;104;p2: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3: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 name="Google Shape;113;p3: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7: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6" name="Google Shape;166;p7: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4: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3" name="Google Shape;123;p4: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5: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 name="Google Shape;133;p5: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6: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6: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8: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6" name="Google Shape;156;p8: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 name="Google Shape;176;p9: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0: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5" name="Google Shape;185;p10: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3"/>
        <p:cNvGrpSpPr/>
        <p:nvPr/>
      </p:nvGrpSpPr>
      <p:grpSpPr>
        <a:xfrm>
          <a:off x="0" y="0"/>
          <a:ext cx="0" cy="0"/>
          <a:chOff x="0" y="0"/>
          <a:chExt cx="0" cy="0"/>
        </a:xfrm>
      </p:grpSpPr>
      <p:sp>
        <p:nvSpPr>
          <p:cNvPr id="14" name="Google Shape;14;p19"/>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19"/>
          <p:cNvSpPr txBox="1">
            <a:spLocks noGrp="1"/>
          </p:cNvSpPr>
          <p:nvPr>
            <p:ph type="body" idx="1"/>
          </p:nvPr>
        </p:nvSpPr>
        <p:spPr>
          <a:xfrm>
            <a:off x="838200" y="1825626"/>
            <a:ext cx="10515600" cy="3877892"/>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1067"/>
              </a:spcBef>
              <a:spcAft>
                <a:spcPts val="0"/>
              </a:spcAft>
              <a:buClr>
                <a:schemeClr val="dk1"/>
              </a:buClr>
              <a:buSzPts val="1400"/>
              <a:buChar char="•"/>
              <a:defRPr/>
            </a:lvl1pPr>
            <a:lvl2pPr marL="914400" lvl="1" indent="-317500" algn="l">
              <a:lnSpc>
                <a:spcPct val="90000"/>
              </a:lnSpc>
              <a:spcBef>
                <a:spcPts val="533"/>
              </a:spcBef>
              <a:spcAft>
                <a:spcPts val="0"/>
              </a:spcAft>
              <a:buClr>
                <a:schemeClr val="dk1"/>
              </a:buClr>
              <a:buSzPts val="1400"/>
              <a:buChar char="•"/>
              <a:defRPr/>
            </a:lvl2pPr>
            <a:lvl3pPr marL="1371600" lvl="2" indent="-317500" algn="l">
              <a:lnSpc>
                <a:spcPct val="90000"/>
              </a:lnSpc>
              <a:spcBef>
                <a:spcPts val="533"/>
              </a:spcBef>
              <a:spcAft>
                <a:spcPts val="0"/>
              </a:spcAft>
              <a:buClr>
                <a:schemeClr val="dk1"/>
              </a:buClr>
              <a:buSzPts val="1400"/>
              <a:buChar char="•"/>
              <a:defRPr/>
            </a:lvl3pPr>
            <a:lvl4pPr marL="1828800" lvl="3" indent="-317500" algn="l">
              <a:lnSpc>
                <a:spcPct val="90000"/>
              </a:lnSpc>
              <a:spcBef>
                <a:spcPts val="533"/>
              </a:spcBef>
              <a:spcAft>
                <a:spcPts val="0"/>
              </a:spcAft>
              <a:buClr>
                <a:schemeClr val="dk1"/>
              </a:buClr>
              <a:buSzPts val="1400"/>
              <a:buChar char="•"/>
              <a:defRPr/>
            </a:lvl4pPr>
            <a:lvl5pPr marL="2286000" lvl="4" indent="-317500" algn="l">
              <a:lnSpc>
                <a:spcPct val="90000"/>
              </a:lnSpc>
              <a:spcBef>
                <a:spcPts val="533"/>
              </a:spcBef>
              <a:spcAft>
                <a:spcPts val="0"/>
              </a:spcAft>
              <a:buClr>
                <a:schemeClr val="dk1"/>
              </a:buClr>
              <a:buSzPts val="1400"/>
              <a:buChar char="•"/>
              <a:defRPr/>
            </a:lvl5pPr>
            <a:lvl6pPr marL="2743200" lvl="5" indent="-317500" algn="l">
              <a:lnSpc>
                <a:spcPct val="90000"/>
              </a:lnSpc>
              <a:spcBef>
                <a:spcPts val="533"/>
              </a:spcBef>
              <a:spcAft>
                <a:spcPts val="0"/>
              </a:spcAft>
              <a:buClr>
                <a:schemeClr val="dk1"/>
              </a:buClr>
              <a:buSzPts val="1400"/>
              <a:buChar char="•"/>
              <a:defRPr/>
            </a:lvl6pPr>
            <a:lvl7pPr marL="3200400" lvl="6" indent="-317500" algn="l">
              <a:lnSpc>
                <a:spcPct val="90000"/>
              </a:lnSpc>
              <a:spcBef>
                <a:spcPts val="533"/>
              </a:spcBef>
              <a:spcAft>
                <a:spcPts val="0"/>
              </a:spcAft>
              <a:buClr>
                <a:schemeClr val="dk1"/>
              </a:buClr>
              <a:buSzPts val="1400"/>
              <a:buChar char="•"/>
              <a:defRPr/>
            </a:lvl7pPr>
            <a:lvl8pPr marL="3657600" lvl="7" indent="-317500" algn="l">
              <a:lnSpc>
                <a:spcPct val="90000"/>
              </a:lnSpc>
              <a:spcBef>
                <a:spcPts val="533"/>
              </a:spcBef>
              <a:spcAft>
                <a:spcPts val="0"/>
              </a:spcAft>
              <a:buClr>
                <a:schemeClr val="dk1"/>
              </a:buClr>
              <a:buSzPts val="1400"/>
              <a:buChar char="•"/>
              <a:defRPr/>
            </a:lvl8pPr>
            <a:lvl9pPr marL="4114800" lvl="8" indent="-317500" algn="l">
              <a:lnSpc>
                <a:spcPct val="90000"/>
              </a:lnSpc>
              <a:spcBef>
                <a:spcPts val="533"/>
              </a:spcBef>
              <a:spcAft>
                <a:spcPts val="0"/>
              </a:spcAft>
              <a:buClr>
                <a:schemeClr val="dk1"/>
              </a:buClr>
              <a:buSzPts val="1400"/>
              <a:buChar char="•"/>
              <a:defRPr/>
            </a:lvl9pPr>
          </a:lstStyle>
          <a:p>
            <a:endParaRPr/>
          </a:p>
        </p:txBody>
      </p:sp>
      <p:sp>
        <p:nvSpPr>
          <p:cNvPr id="16" name="Google Shape;16;p19"/>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9pPr>
          </a:lstStyle>
          <a:p>
            <a:endParaRPr/>
          </a:p>
        </p:txBody>
      </p:sp>
      <p:sp>
        <p:nvSpPr>
          <p:cNvPr id="17" name="Google Shape;17;p19"/>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9pPr>
          </a:lstStyle>
          <a:p>
            <a:endParaRPr/>
          </a:p>
        </p:txBody>
      </p:sp>
      <p:sp>
        <p:nvSpPr>
          <p:cNvPr id="18" name="Google Shape;18;p19"/>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19" name="Google Shape;19;p19"/>
          <p:cNvSpPr/>
          <p:nvPr/>
        </p:nvSpPr>
        <p:spPr>
          <a:xfrm>
            <a:off x="79131" y="96715"/>
            <a:ext cx="12001600" cy="6624800"/>
          </a:xfrm>
          <a:prstGeom prst="rect">
            <a:avLst/>
          </a:prstGeom>
          <a:noFill/>
          <a:ln w="38100" cap="flat" cmpd="sng">
            <a:solidFill>
              <a:srgbClr val="7030A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467" b="0" i="0" u="none" strike="noStrike" cap="none">
              <a:solidFill>
                <a:schemeClr val="lt1"/>
              </a:solidFill>
              <a:latin typeface="Arial"/>
              <a:ea typeface="Arial"/>
              <a:cs typeface="Arial"/>
              <a:sym typeface="Arial"/>
            </a:endParaRPr>
          </a:p>
        </p:txBody>
      </p:sp>
      <p:sp>
        <p:nvSpPr>
          <p:cNvPr id="20" name="Google Shape;20;p19"/>
          <p:cNvSpPr/>
          <p:nvPr/>
        </p:nvSpPr>
        <p:spPr>
          <a:xfrm>
            <a:off x="231531" y="249115"/>
            <a:ext cx="11728800" cy="6292400"/>
          </a:xfrm>
          <a:prstGeom prst="rect">
            <a:avLst/>
          </a:prstGeom>
          <a:noFill/>
          <a:ln w="38100" cap="flat" cmpd="sng">
            <a:solidFill>
              <a:srgbClr val="7F7F7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467" b="0" i="0" u="none" strike="noStrike" cap="none">
              <a:solidFill>
                <a:schemeClr val="lt1"/>
              </a:solidFill>
              <a:latin typeface="Arial"/>
              <a:ea typeface="Arial"/>
              <a:cs typeface="Arial"/>
              <a:sym typeface="Arial"/>
            </a:endParaRPr>
          </a:p>
        </p:txBody>
      </p:sp>
      <p:pic>
        <p:nvPicPr>
          <p:cNvPr id="21" name="Google Shape;21;p19"/>
          <p:cNvPicPr preferRelativeResize="0"/>
          <p:nvPr/>
        </p:nvPicPr>
        <p:blipFill rotWithShape="1">
          <a:blip r:embed="rId2">
            <a:alphaModFix/>
          </a:blip>
          <a:srcRect l="25022" r="24593"/>
          <a:stretch/>
        </p:blipFill>
        <p:spPr>
          <a:xfrm>
            <a:off x="111131" y="136450"/>
            <a:ext cx="641244" cy="673567"/>
          </a:xfrm>
          <a:prstGeom prst="rect">
            <a:avLst/>
          </a:prstGeom>
          <a:noFill/>
          <a:ln>
            <a:noFill/>
          </a:ln>
        </p:spPr>
      </p:pic>
      <p:pic>
        <p:nvPicPr>
          <p:cNvPr id="22" name="Google Shape;22;p19"/>
          <p:cNvPicPr preferRelativeResize="0"/>
          <p:nvPr/>
        </p:nvPicPr>
        <p:blipFill rotWithShape="1">
          <a:blip r:embed="rId3">
            <a:alphaModFix/>
          </a:blip>
          <a:srcRect l="22921" t="49107" r="22738" b="45386"/>
          <a:stretch/>
        </p:blipFill>
        <p:spPr>
          <a:xfrm>
            <a:off x="282234" y="5838419"/>
            <a:ext cx="11633272" cy="66297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3"/>
        <p:cNvGrpSpPr/>
        <p:nvPr/>
      </p:nvGrpSpPr>
      <p:grpSpPr>
        <a:xfrm>
          <a:off x="0" y="0"/>
          <a:ext cx="0" cy="0"/>
          <a:chOff x="0" y="0"/>
          <a:chExt cx="0" cy="0"/>
        </a:xfrm>
      </p:grpSpPr>
      <p:sp>
        <p:nvSpPr>
          <p:cNvPr id="24" name="Google Shape;24;p2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25" name="Google Shape;25;p2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6"/>
        <p:cNvGrpSpPr/>
        <p:nvPr/>
      </p:nvGrpSpPr>
      <p:grpSpPr>
        <a:xfrm>
          <a:off x="0" y="0"/>
          <a:ext cx="0" cy="0"/>
          <a:chOff x="0" y="0"/>
          <a:chExt cx="0" cy="0"/>
        </a:xfrm>
      </p:grpSpPr>
      <p:sp>
        <p:nvSpPr>
          <p:cNvPr id="27" name="Google Shape;27;p2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8" name="Google Shape;28;p2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29" name="Google Shape;29;p2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0" name="Google Shape;30;p2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1" name="Google Shape;31;p2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2"/>
        <p:cNvGrpSpPr/>
        <p:nvPr/>
      </p:nvGrpSpPr>
      <p:grpSpPr>
        <a:xfrm>
          <a:off x="0" y="0"/>
          <a:ext cx="0" cy="0"/>
          <a:chOff x="0" y="0"/>
          <a:chExt cx="0" cy="0"/>
        </a:xfrm>
      </p:grpSpPr>
      <p:sp>
        <p:nvSpPr>
          <p:cNvPr id="33" name="Google Shape;33;p2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4" name="Google Shape;34;p2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5"/>
        <p:cNvGrpSpPr/>
        <p:nvPr/>
      </p:nvGrpSpPr>
      <p:grpSpPr>
        <a:xfrm>
          <a:off x="0" y="0"/>
          <a:ext cx="0" cy="0"/>
          <a:chOff x="0" y="0"/>
          <a:chExt cx="0" cy="0"/>
        </a:xfrm>
      </p:grpSpPr>
      <p:sp>
        <p:nvSpPr>
          <p:cNvPr id="36" name="Google Shape;36;p23"/>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37" name="Google Shape;37;p2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38" name="Google Shape;38;p2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9"/>
        <p:cNvGrpSpPr/>
        <p:nvPr/>
      </p:nvGrpSpPr>
      <p:grpSpPr>
        <a:xfrm>
          <a:off x="0" y="0"/>
          <a:ext cx="0" cy="0"/>
          <a:chOff x="0" y="0"/>
          <a:chExt cx="0" cy="0"/>
        </a:xfrm>
      </p:grpSpPr>
      <p:sp>
        <p:nvSpPr>
          <p:cNvPr id="40" name="Google Shape;40;p2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1" name="Google Shape;11;p18"/>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2" name="Google Shape;12;p1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image" Target="../media/image8.jpg"/></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4"/>
        <p:cNvGrpSpPr/>
        <p:nvPr/>
      </p:nvGrpSpPr>
      <p:grpSpPr>
        <a:xfrm>
          <a:off x="0" y="0"/>
          <a:ext cx="0" cy="0"/>
          <a:chOff x="0" y="0"/>
          <a:chExt cx="0" cy="0"/>
        </a:xfrm>
      </p:grpSpPr>
      <p:sp>
        <p:nvSpPr>
          <p:cNvPr id="45" name="Google Shape;45;p1"/>
          <p:cNvSpPr txBox="1">
            <a:spLocks noGrp="1"/>
          </p:cNvSpPr>
          <p:nvPr>
            <p:ph type="title"/>
          </p:nvPr>
        </p:nvSpPr>
        <p:spPr>
          <a:xfrm>
            <a:off x="838200" y="2103400"/>
            <a:ext cx="10515600" cy="1325600"/>
          </a:xfrm>
          <a:prstGeom prst="rect">
            <a:avLst/>
          </a:prstGeom>
          <a:noFill/>
          <a:ln>
            <a:noFill/>
          </a:ln>
        </p:spPr>
        <p:txBody>
          <a:bodyPr spcFirstLastPara="1" wrap="square" lIns="68575" tIns="34275" rIns="68575" bIns="34275" anchor="ctr" anchorCtr="0">
            <a:noAutofit/>
          </a:bodyPr>
          <a:lstStyle/>
          <a:p>
            <a:pPr marL="0" lvl="0" indent="0" algn="ctr" rtl="0">
              <a:lnSpc>
                <a:spcPct val="90000"/>
              </a:lnSpc>
              <a:spcBef>
                <a:spcPts val="0"/>
              </a:spcBef>
              <a:spcAft>
                <a:spcPts val="0"/>
              </a:spcAft>
              <a:buSzPts val="1400"/>
              <a:buNone/>
            </a:pPr>
            <a:r>
              <a:rPr lang="en-GB" sz="14000" b="1">
                <a:solidFill>
                  <a:srgbClr val="7030A0"/>
                </a:solidFill>
                <a:latin typeface="Calibri"/>
                <a:ea typeface="Calibri"/>
                <a:cs typeface="Calibri"/>
                <a:sym typeface="Calibri"/>
              </a:rPr>
              <a:t>Welcome</a:t>
            </a:r>
            <a:br>
              <a:rPr lang="en-GB" sz="8800" b="1">
                <a:solidFill>
                  <a:schemeClr val="accent2"/>
                </a:solidFill>
                <a:latin typeface="Calibri"/>
                <a:ea typeface="Calibri"/>
                <a:cs typeface="Calibri"/>
                <a:sym typeface="Calibri"/>
              </a:rPr>
            </a:br>
            <a:r>
              <a:rPr lang="en-GB" sz="8800" b="1">
                <a:solidFill>
                  <a:schemeClr val="accent2"/>
                </a:solidFill>
                <a:latin typeface="Calibri"/>
                <a:ea typeface="Calibri"/>
                <a:cs typeface="Calibri"/>
                <a:sym typeface="Calibri"/>
              </a:rPr>
              <a:t>New Year 5s</a:t>
            </a:r>
            <a:endParaRPr sz="8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50" name="Google Shape;50;g36c12c0ea80_0_29"/>
          <p:cNvSpPr txBox="1">
            <a:spLocks noGrp="1"/>
          </p:cNvSpPr>
          <p:nvPr>
            <p:ph type="title"/>
          </p:nvPr>
        </p:nvSpPr>
        <p:spPr>
          <a:xfrm>
            <a:off x="838200" y="2103400"/>
            <a:ext cx="10515600" cy="1325700"/>
          </a:xfrm>
          <a:prstGeom prst="rect">
            <a:avLst/>
          </a:prstGeom>
          <a:noFill/>
          <a:ln>
            <a:noFill/>
          </a:ln>
        </p:spPr>
        <p:txBody>
          <a:bodyPr spcFirstLastPara="1" wrap="square" lIns="68575" tIns="34275" rIns="68575" bIns="34275" anchor="ctr" anchorCtr="0">
            <a:noAutofit/>
          </a:bodyPr>
          <a:lstStyle/>
          <a:p>
            <a:pPr marL="0" lvl="0" indent="0" algn="ctr" rtl="0">
              <a:lnSpc>
                <a:spcPct val="90000"/>
              </a:lnSpc>
              <a:spcBef>
                <a:spcPts val="0"/>
              </a:spcBef>
              <a:spcAft>
                <a:spcPts val="0"/>
              </a:spcAft>
              <a:buSzPts val="1400"/>
              <a:buNone/>
            </a:pPr>
            <a:r>
              <a:rPr lang="en-GB" sz="8800" b="1">
                <a:solidFill>
                  <a:srgbClr val="7030A0"/>
                </a:solidFill>
                <a:latin typeface="Calibri"/>
                <a:ea typeface="Calibri"/>
                <a:cs typeface="Calibri"/>
                <a:sym typeface="Calibri"/>
              </a:rPr>
              <a:t>Mrs Linehan</a:t>
            </a:r>
            <a:br>
              <a:rPr lang="en-GB" sz="8800" b="1">
                <a:solidFill>
                  <a:schemeClr val="accent2"/>
                </a:solidFill>
                <a:latin typeface="Calibri"/>
                <a:ea typeface="Calibri"/>
                <a:cs typeface="Calibri"/>
                <a:sym typeface="Calibri"/>
              </a:rPr>
            </a:br>
            <a:r>
              <a:rPr lang="en-GB" sz="6500" b="1">
                <a:solidFill>
                  <a:schemeClr val="accent2"/>
                </a:solidFill>
                <a:latin typeface="Calibri"/>
                <a:ea typeface="Calibri"/>
                <a:cs typeface="Calibri"/>
                <a:sym typeface="Calibri"/>
              </a:rPr>
              <a:t>Principal</a:t>
            </a:r>
            <a:endParaRPr sz="65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pic>
        <p:nvPicPr>
          <p:cNvPr id="56" name="Google Shape;56;g36c12c0ea80_0_1" title="Becky-Kerr-Photography-Pix_Brook-2025-151.jpg"/>
          <p:cNvPicPr preferRelativeResize="0"/>
          <p:nvPr/>
        </p:nvPicPr>
        <p:blipFill>
          <a:blip r:embed="rId3">
            <a:alphaModFix/>
          </a:blip>
          <a:stretch>
            <a:fillRect/>
          </a:stretch>
        </p:blipFill>
        <p:spPr>
          <a:xfrm>
            <a:off x="1089555" y="1111587"/>
            <a:ext cx="5854828" cy="3902276"/>
          </a:xfrm>
          <a:prstGeom prst="rect">
            <a:avLst/>
          </a:prstGeom>
          <a:noFill/>
          <a:ln>
            <a:noFill/>
          </a:ln>
        </p:spPr>
      </p:pic>
      <p:pic>
        <p:nvPicPr>
          <p:cNvPr id="57" name="Google Shape;57;g36c12c0ea80_0_1" title="Becky-Kerr-Photography-Pix_Brook-2025-152 (1).jpg"/>
          <p:cNvPicPr preferRelativeResize="0"/>
          <p:nvPr/>
        </p:nvPicPr>
        <p:blipFill>
          <a:blip r:embed="rId4">
            <a:alphaModFix/>
          </a:blip>
          <a:stretch>
            <a:fillRect/>
          </a:stretch>
        </p:blipFill>
        <p:spPr>
          <a:xfrm>
            <a:off x="7917379" y="881375"/>
            <a:ext cx="2907750" cy="436270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g36b7a8808da_0_0"/>
          <p:cNvSpPr txBox="1">
            <a:spLocks noGrp="1"/>
          </p:cNvSpPr>
          <p:nvPr>
            <p:ph type="title"/>
          </p:nvPr>
        </p:nvSpPr>
        <p:spPr>
          <a:xfrm>
            <a:off x="640500" y="374700"/>
            <a:ext cx="10515600" cy="1325700"/>
          </a:xfrm>
          <a:prstGeom prst="rect">
            <a:avLst/>
          </a:prstGeom>
          <a:noFill/>
          <a:ln>
            <a:noFill/>
          </a:ln>
        </p:spPr>
        <p:txBody>
          <a:bodyPr spcFirstLastPara="1" wrap="square" lIns="68575" tIns="34275" rIns="68575" bIns="34275" anchor="ctr" anchorCtr="0">
            <a:normAutofit/>
          </a:bodyPr>
          <a:lstStyle/>
          <a:p>
            <a:pPr marL="0" lvl="0" indent="0" algn="l" rtl="0">
              <a:lnSpc>
                <a:spcPct val="90000"/>
              </a:lnSpc>
              <a:spcBef>
                <a:spcPts val="0"/>
              </a:spcBef>
              <a:spcAft>
                <a:spcPts val="0"/>
              </a:spcAft>
              <a:buSzPts val="1400"/>
              <a:buNone/>
            </a:pPr>
            <a:r>
              <a:rPr lang="en-GB" b="1"/>
              <a:t>Mission, Vision and Values</a:t>
            </a:r>
            <a:endParaRPr b="1"/>
          </a:p>
        </p:txBody>
      </p:sp>
      <p:sp>
        <p:nvSpPr>
          <p:cNvPr id="83" name="Google Shape;83;g36b7a8808da_0_0"/>
          <p:cNvSpPr txBox="1"/>
          <p:nvPr/>
        </p:nvSpPr>
        <p:spPr>
          <a:xfrm>
            <a:off x="640500" y="1220674"/>
            <a:ext cx="10907100" cy="4363800"/>
          </a:xfrm>
          <a:prstGeom prst="rect">
            <a:avLst/>
          </a:prstGeom>
          <a:noFill/>
          <a:ln>
            <a:noFill/>
          </a:ln>
        </p:spPr>
        <p:txBody>
          <a:bodyPr spcFirstLastPara="1" wrap="square" lIns="68575" tIns="34275" rIns="68575" bIns="34275" anchor="t" anchorCtr="0">
            <a:spAutoFit/>
          </a:bodyPr>
          <a:lstStyle/>
          <a:p>
            <a:pPr marL="25400" marR="0" lvl="0" indent="0" algn="just" rtl="0">
              <a:lnSpc>
                <a:spcPct val="100000"/>
              </a:lnSpc>
              <a:spcBef>
                <a:spcPts val="0"/>
              </a:spcBef>
              <a:spcAft>
                <a:spcPts val="0"/>
              </a:spcAft>
              <a:buClr>
                <a:srgbClr val="000000"/>
              </a:buClr>
              <a:buSzPts val="1400"/>
              <a:buFont typeface="Calibri"/>
              <a:buNone/>
            </a:pPr>
            <a:r>
              <a:rPr lang="en-GB" sz="1900" b="0" i="0" u="none" strike="noStrike" cap="none">
                <a:solidFill>
                  <a:srgbClr val="000000"/>
                </a:solidFill>
                <a:latin typeface="Calibri"/>
                <a:ea typeface="Calibri"/>
                <a:cs typeface="Calibri"/>
                <a:sym typeface="Calibri"/>
              </a:rPr>
              <a:t> </a:t>
            </a:r>
            <a:endParaRPr sz="16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000"/>
              <a:buFont typeface="Arial"/>
              <a:buNone/>
            </a:pPr>
            <a:r>
              <a:rPr lang="en-GB" sz="2000" b="0" i="0" u="none" strike="noStrike" cap="none">
                <a:solidFill>
                  <a:srgbClr val="000000"/>
                </a:solidFill>
                <a:latin typeface="Calibri"/>
                <a:ea typeface="Calibri"/>
                <a:cs typeface="Calibri"/>
                <a:sym typeface="Calibri"/>
              </a:rPr>
              <a:t>Pix Brook Academy (PBA) has a mission to </a:t>
            </a:r>
            <a:r>
              <a:rPr lang="en-GB" sz="2000" b="1" i="0" u="none" strike="noStrike" cap="none">
                <a:solidFill>
                  <a:srgbClr val="7030A0"/>
                </a:solidFill>
                <a:latin typeface="Calibri"/>
                <a:ea typeface="Calibri"/>
                <a:cs typeface="Calibri"/>
                <a:sym typeface="Calibri"/>
              </a:rPr>
              <a:t>educate the socially responsible citizens of the future</a:t>
            </a:r>
            <a:r>
              <a:rPr lang="en-GB" sz="2000" b="0" i="0" u="none" strike="noStrike" cap="none">
                <a:solidFill>
                  <a:srgbClr val="7030A0"/>
                </a:solidFill>
                <a:latin typeface="Calibri"/>
                <a:ea typeface="Calibri"/>
                <a:cs typeface="Calibri"/>
                <a:sym typeface="Calibri"/>
              </a:rPr>
              <a:t> </a:t>
            </a:r>
            <a:r>
              <a:rPr lang="en-GB" sz="2000" b="0" i="0" u="none" strike="noStrike" cap="none">
                <a:solidFill>
                  <a:srgbClr val="000000"/>
                </a:solidFill>
                <a:latin typeface="Calibri"/>
                <a:ea typeface="Calibri"/>
                <a:cs typeface="Calibri"/>
                <a:sym typeface="Calibri"/>
              </a:rPr>
              <a:t>by being </a:t>
            </a:r>
            <a:r>
              <a:rPr lang="en-GB" sz="2000" b="1" i="0" u="none" strike="noStrike" cap="none">
                <a:solidFill>
                  <a:srgbClr val="7030A0"/>
                </a:solidFill>
                <a:latin typeface="Calibri"/>
                <a:ea typeface="Calibri"/>
                <a:cs typeface="Calibri"/>
                <a:sym typeface="Calibri"/>
              </a:rPr>
              <a:t>relentlessly aspirational</a:t>
            </a:r>
            <a:r>
              <a:rPr lang="en-GB" sz="2000" b="0" i="0" u="none" strike="noStrike" cap="none">
                <a:solidFill>
                  <a:srgbClr val="7030A0"/>
                </a:solidFill>
                <a:latin typeface="Calibri"/>
                <a:ea typeface="Calibri"/>
                <a:cs typeface="Calibri"/>
                <a:sym typeface="Calibri"/>
              </a:rPr>
              <a:t> </a:t>
            </a:r>
            <a:r>
              <a:rPr lang="en-GB" sz="2000" b="0" i="0" u="none" strike="noStrike" cap="none">
                <a:solidFill>
                  <a:srgbClr val="000000"/>
                </a:solidFill>
                <a:latin typeface="Calibri"/>
                <a:ea typeface="Calibri"/>
                <a:cs typeface="Calibri"/>
                <a:sym typeface="Calibri"/>
              </a:rPr>
              <a:t>in all aspects of school life. This mission, together with our five core Pix Brook values: </a:t>
            </a:r>
            <a:r>
              <a:rPr lang="en-GB" sz="2000" b="1" i="0" u="none" strike="noStrike" cap="none">
                <a:solidFill>
                  <a:srgbClr val="7030A0"/>
                </a:solidFill>
                <a:latin typeface="Calibri"/>
                <a:ea typeface="Calibri"/>
                <a:cs typeface="Calibri"/>
                <a:sym typeface="Calibri"/>
              </a:rPr>
              <a:t>Positive, Prepared, Polite, Proud, Perseverant</a:t>
            </a:r>
            <a:r>
              <a:rPr lang="en-GB" sz="2000" b="0" i="0" u="none" strike="noStrike" cap="none">
                <a:solidFill>
                  <a:srgbClr val="000000"/>
                </a:solidFill>
                <a:latin typeface="Calibri"/>
                <a:ea typeface="Calibri"/>
                <a:cs typeface="Calibri"/>
                <a:sym typeface="Calibri"/>
              </a:rPr>
              <a:t>, underpin both the intent and actions of the school. </a:t>
            </a:r>
            <a:endParaRPr sz="16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000"/>
              <a:buFont typeface="Arial"/>
              <a:buNone/>
            </a:pPr>
            <a:br>
              <a:rPr lang="en-GB" sz="2000" b="0" i="0" u="none" strike="noStrike" cap="none">
                <a:solidFill>
                  <a:srgbClr val="000000"/>
                </a:solidFill>
                <a:latin typeface="Calibri"/>
                <a:ea typeface="Calibri"/>
                <a:cs typeface="Calibri"/>
                <a:sym typeface="Calibri"/>
              </a:rPr>
            </a:br>
            <a:r>
              <a:rPr lang="en-GB" sz="2000" b="0" i="0" u="none" strike="noStrike" cap="none">
                <a:solidFill>
                  <a:srgbClr val="000000"/>
                </a:solidFill>
                <a:latin typeface="Calibri"/>
                <a:ea typeface="Calibri"/>
                <a:cs typeface="Calibri"/>
                <a:sym typeface="Calibri"/>
              </a:rPr>
              <a:t>These values, alongside the PBA tagline: </a:t>
            </a:r>
            <a:r>
              <a:rPr lang="en-GB" sz="2000" b="1" i="0" u="none" strike="noStrike" cap="none">
                <a:solidFill>
                  <a:srgbClr val="7030A0"/>
                </a:solidFill>
                <a:latin typeface="Calibri"/>
                <a:ea typeface="Calibri"/>
                <a:cs typeface="Calibri"/>
                <a:sym typeface="Calibri"/>
              </a:rPr>
              <a:t>Owning Our Actions, Shaping Our Future </a:t>
            </a:r>
            <a:r>
              <a:rPr lang="en-GB" sz="2000" b="0" i="0" u="none" strike="noStrike" cap="none">
                <a:solidFill>
                  <a:srgbClr val="000000"/>
                </a:solidFill>
                <a:latin typeface="Calibri"/>
                <a:ea typeface="Calibri"/>
                <a:cs typeface="Calibri"/>
                <a:sym typeface="Calibri"/>
              </a:rPr>
              <a:t>permeate the policy and practice within the school, and have at their heart the clear moral purpose in ensuring that all members of Pix Brook Academy continually focus on improving and enhancing their life chances, reminding students that their behaviour and learning choices are key to their future successes. </a:t>
            </a:r>
            <a:endParaRPr sz="16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000"/>
              <a:buFont typeface="Arial"/>
              <a:buNone/>
            </a:pPr>
            <a:br>
              <a:rPr lang="en-GB" sz="2000" b="0" i="0" u="none" strike="noStrike" cap="none">
                <a:solidFill>
                  <a:srgbClr val="000000"/>
                </a:solidFill>
                <a:latin typeface="Calibri"/>
                <a:ea typeface="Calibri"/>
                <a:cs typeface="Calibri"/>
                <a:sym typeface="Calibri"/>
              </a:rPr>
            </a:br>
            <a:r>
              <a:rPr lang="en-GB" sz="2000" b="0" i="0" u="none" strike="noStrike" cap="none">
                <a:solidFill>
                  <a:srgbClr val="000000"/>
                </a:solidFill>
                <a:latin typeface="Calibri"/>
                <a:ea typeface="Calibri"/>
                <a:cs typeface="Calibri"/>
                <a:sym typeface="Calibri"/>
              </a:rPr>
              <a:t>Ultimately, the goal of the school is for young people to leave prepared for their future. They will be conscious of their responsibilities to others and leave with the skills, both academic and personally, necessary to achieve their goals in society. </a:t>
            </a:r>
            <a:endParaRPr sz="16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g36add1530fc_0_0"/>
          <p:cNvSpPr txBox="1">
            <a:spLocks noGrp="1"/>
          </p:cNvSpPr>
          <p:nvPr>
            <p:ph type="title"/>
          </p:nvPr>
        </p:nvSpPr>
        <p:spPr>
          <a:xfrm>
            <a:off x="555675" y="386450"/>
            <a:ext cx="10515600" cy="1325700"/>
          </a:xfrm>
          <a:prstGeom prst="rect">
            <a:avLst/>
          </a:prstGeom>
          <a:noFill/>
          <a:ln>
            <a:noFill/>
          </a:ln>
        </p:spPr>
        <p:txBody>
          <a:bodyPr spcFirstLastPara="1" wrap="square" lIns="68575" tIns="34275" rIns="68575" bIns="34275" anchor="ctr" anchorCtr="0">
            <a:normAutofit/>
          </a:bodyPr>
          <a:lstStyle/>
          <a:p>
            <a:pPr marL="0" lvl="0" indent="0" algn="l" rtl="0">
              <a:lnSpc>
                <a:spcPct val="90000"/>
              </a:lnSpc>
              <a:spcBef>
                <a:spcPts val="0"/>
              </a:spcBef>
              <a:spcAft>
                <a:spcPts val="0"/>
              </a:spcAft>
              <a:buSzPts val="1400"/>
              <a:buNone/>
            </a:pPr>
            <a:r>
              <a:rPr lang="en-GB"/>
              <a:t>Mrs C Linehan, Principal</a:t>
            </a:r>
            <a:endParaRPr/>
          </a:p>
        </p:txBody>
      </p:sp>
      <p:pic>
        <p:nvPicPr>
          <p:cNvPr id="90" name="Google Shape;90;g36add1530fc_0_0" title="1.jpg"/>
          <p:cNvPicPr preferRelativeResize="0"/>
          <p:nvPr/>
        </p:nvPicPr>
        <p:blipFill rotWithShape="1">
          <a:blip r:embed="rId3">
            <a:alphaModFix/>
          </a:blip>
          <a:srcRect/>
          <a:stretch/>
        </p:blipFill>
        <p:spPr>
          <a:xfrm>
            <a:off x="5706375" y="612075"/>
            <a:ext cx="5947575" cy="4985849"/>
          </a:xfrm>
          <a:prstGeom prst="rect">
            <a:avLst/>
          </a:prstGeom>
          <a:noFill/>
          <a:ln>
            <a:noFill/>
          </a:ln>
        </p:spPr>
      </p:pic>
      <p:sp>
        <p:nvSpPr>
          <p:cNvPr id="91" name="Google Shape;91;g36add1530fc_0_0"/>
          <p:cNvSpPr txBox="1"/>
          <p:nvPr/>
        </p:nvSpPr>
        <p:spPr>
          <a:xfrm>
            <a:off x="344650" y="1704750"/>
            <a:ext cx="5093100" cy="3893100"/>
          </a:xfrm>
          <a:prstGeom prst="rect">
            <a:avLst/>
          </a:prstGeom>
          <a:noFill/>
          <a:ln>
            <a:noFill/>
          </a:ln>
        </p:spPr>
        <p:txBody>
          <a:bodyPr spcFirstLastPara="1" wrap="square" lIns="91425" tIns="91425" rIns="91425" bIns="91425" anchor="t" anchorCtr="0">
            <a:noAutofit/>
          </a:bodyPr>
          <a:lstStyle/>
          <a:p>
            <a:pPr marL="457200" marR="0" lvl="0" indent="-368300" algn="l" rtl="0">
              <a:lnSpc>
                <a:spcPct val="100000"/>
              </a:lnSpc>
              <a:spcBef>
                <a:spcPts val="0"/>
              </a:spcBef>
              <a:spcAft>
                <a:spcPts val="0"/>
              </a:spcAft>
              <a:buClr>
                <a:schemeClr val="dk2"/>
              </a:buClr>
              <a:buSzPts val="2200"/>
              <a:buFont typeface="Arial"/>
              <a:buChar char="●"/>
            </a:pPr>
            <a:r>
              <a:rPr lang="en-GB" sz="2200" b="0" i="0" u="none" strike="noStrike" cap="none">
                <a:solidFill>
                  <a:schemeClr val="dk2"/>
                </a:solidFill>
                <a:latin typeface="Arial"/>
                <a:ea typeface="Arial"/>
                <a:cs typeface="Arial"/>
                <a:sym typeface="Arial"/>
              </a:rPr>
              <a:t>Educating socially responsible citizens.</a:t>
            </a:r>
            <a:endParaRPr sz="2200" b="0" i="0" u="none" strike="noStrike" cap="none">
              <a:solidFill>
                <a:schemeClr val="dk2"/>
              </a:solidFill>
              <a:latin typeface="Arial"/>
              <a:ea typeface="Arial"/>
              <a:cs typeface="Arial"/>
              <a:sym typeface="Arial"/>
            </a:endParaRPr>
          </a:p>
          <a:p>
            <a:pPr marL="457200" marR="0" lvl="0" indent="0" algn="l" rtl="0">
              <a:lnSpc>
                <a:spcPct val="100000"/>
              </a:lnSpc>
              <a:spcBef>
                <a:spcPts val="0"/>
              </a:spcBef>
              <a:spcAft>
                <a:spcPts val="0"/>
              </a:spcAft>
              <a:buNone/>
            </a:pPr>
            <a:endParaRPr sz="2200" b="0" i="0" u="none" strike="noStrike" cap="none">
              <a:solidFill>
                <a:schemeClr val="dk2"/>
              </a:solidFill>
              <a:latin typeface="Arial"/>
              <a:ea typeface="Arial"/>
              <a:cs typeface="Arial"/>
              <a:sym typeface="Arial"/>
            </a:endParaRPr>
          </a:p>
          <a:p>
            <a:pPr marL="457200" marR="0" lvl="0" indent="-368300" algn="l" rtl="0">
              <a:lnSpc>
                <a:spcPct val="100000"/>
              </a:lnSpc>
              <a:spcBef>
                <a:spcPts val="0"/>
              </a:spcBef>
              <a:spcAft>
                <a:spcPts val="0"/>
              </a:spcAft>
              <a:buClr>
                <a:schemeClr val="dk2"/>
              </a:buClr>
              <a:buSzPts val="2200"/>
              <a:buFont typeface="Arial"/>
              <a:buChar char="●"/>
            </a:pPr>
            <a:r>
              <a:rPr lang="en-GB" sz="2200" b="0" i="0" u="none" strike="noStrike" cap="none">
                <a:solidFill>
                  <a:schemeClr val="dk2"/>
                </a:solidFill>
                <a:latin typeface="Arial"/>
                <a:ea typeface="Arial"/>
                <a:cs typeface="Arial"/>
                <a:sym typeface="Arial"/>
              </a:rPr>
              <a:t>Traditional values in a modern context.</a:t>
            </a:r>
            <a:endParaRPr sz="2200" b="0" i="0" u="none" strike="noStrike" cap="none">
              <a:solidFill>
                <a:schemeClr val="dk2"/>
              </a:solidFill>
              <a:latin typeface="Arial"/>
              <a:ea typeface="Arial"/>
              <a:cs typeface="Arial"/>
              <a:sym typeface="Arial"/>
            </a:endParaRPr>
          </a:p>
          <a:p>
            <a:pPr marL="457200" marR="0" lvl="0" indent="0" algn="l" rtl="0">
              <a:lnSpc>
                <a:spcPct val="100000"/>
              </a:lnSpc>
              <a:spcBef>
                <a:spcPts val="0"/>
              </a:spcBef>
              <a:spcAft>
                <a:spcPts val="0"/>
              </a:spcAft>
              <a:buNone/>
            </a:pPr>
            <a:endParaRPr sz="2200">
              <a:solidFill>
                <a:schemeClr val="dk2"/>
              </a:solidFill>
            </a:endParaRPr>
          </a:p>
          <a:p>
            <a:pPr marL="457200" marR="0" lvl="0" indent="-368300" algn="l" rtl="0">
              <a:lnSpc>
                <a:spcPct val="100000"/>
              </a:lnSpc>
              <a:spcBef>
                <a:spcPts val="0"/>
              </a:spcBef>
              <a:spcAft>
                <a:spcPts val="0"/>
              </a:spcAft>
              <a:buClr>
                <a:schemeClr val="dk2"/>
              </a:buClr>
              <a:buSzPts val="2200"/>
              <a:buChar char="●"/>
            </a:pPr>
            <a:r>
              <a:rPr lang="en-GB" sz="2200">
                <a:solidFill>
                  <a:schemeClr val="dk2"/>
                </a:solidFill>
              </a:rPr>
              <a:t>Developing student leadership and life skills.</a:t>
            </a:r>
            <a:endParaRPr sz="2200">
              <a:solidFill>
                <a:schemeClr val="dk2"/>
              </a:solidFill>
            </a:endParaRPr>
          </a:p>
          <a:p>
            <a:pPr marL="457200" marR="0" lvl="0" indent="0" algn="l" rtl="0">
              <a:lnSpc>
                <a:spcPct val="100000"/>
              </a:lnSpc>
              <a:spcBef>
                <a:spcPts val="0"/>
              </a:spcBef>
              <a:spcAft>
                <a:spcPts val="0"/>
              </a:spcAft>
              <a:buNone/>
            </a:pPr>
            <a:endParaRPr sz="2200">
              <a:solidFill>
                <a:schemeClr val="dk2"/>
              </a:solidFill>
            </a:endParaRPr>
          </a:p>
          <a:p>
            <a:pPr marL="457200" marR="0" lvl="0" indent="-368300" algn="l" rtl="0">
              <a:lnSpc>
                <a:spcPct val="100000"/>
              </a:lnSpc>
              <a:spcBef>
                <a:spcPts val="0"/>
              </a:spcBef>
              <a:spcAft>
                <a:spcPts val="0"/>
              </a:spcAft>
              <a:buClr>
                <a:schemeClr val="dk2"/>
              </a:buClr>
              <a:buSzPts val="2200"/>
              <a:buChar char="●"/>
            </a:pPr>
            <a:r>
              <a:rPr lang="en-GB" sz="2200">
                <a:solidFill>
                  <a:schemeClr val="dk2"/>
                </a:solidFill>
              </a:rPr>
              <a:t>Forging links with the community.</a:t>
            </a:r>
            <a:endParaRPr sz="2200">
              <a:solidFill>
                <a:schemeClr val="dk2"/>
              </a:solidFill>
            </a:endParaRPr>
          </a:p>
          <a:p>
            <a:pPr marL="0" marR="0" lvl="0" indent="0" algn="l" rtl="0">
              <a:lnSpc>
                <a:spcPct val="100000"/>
              </a:lnSpc>
              <a:spcBef>
                <a:spcPts val="0"/>
              </a:spcBef>
              <a:spcAft>
                <a:spcPts val="0"/>
              </a:spcAft>
              <a:buClr>
                <a:srgbClr val="000000"/>
              </a:buClr>
              <a:buSzPts val="1800"/>
              <a:buFont typeface="Arial"/>
              <a:buNone/>
            </a:pPr>
            <a:endParaRPr sz="2200">
              <a:solidFill>
                <a:schemeClr val="dk2"/>
              </a:solidFill>
            </a:endParaRPr>
          </a:p>
          <a:p>
            <a:pPr marL="0" marR="0" lvl="0" indent="0" algn="l" rtl="0">
              <a:lnSpc>
                <a:spcPct val="100000"/>
              </a:lnSpc>
              <a:spcBef>
                <a:spcPts val="0"/>
              </a:spcBef>
              <a:spcAft>
                <a:spcPts val="0"/>
              </a:spcAft>
              <a:buClr>
                <a:srgbClr val="000000"/>
              </a:buClr>
              <a:buSzPts val="1800"/>
              <a:buFont typeface="Arial"/>
              <a:buNone/>
            </a:pPr>
            <a:endParaRPr sz="2200">
              <a:solidFill>
                <a:schemeClr val="dk2"/>
              </a:solidFill>
            </a:endParaRPr>
          </a:p>
          <a:p>
            <a:pPr marL="0" marR="0" lvl="0" indent="0" algn="l" rtl="0">
              <a:lnSpc>
                <a:spcPct val="100000"/>
              </a:lnSpc>
              <a:spcBef>
                <a:spcPts val="0"/>
              </a:spcBef>
              <a:spcAft>
                <a:spcPts val="0"/>
              </a:spcAft>
              <a:buClr>
                <a:srgbClr val="000000"/>
              </a:buClr>
              <a:buSzPts val="1800"/>
              <a:buFont typeface="Arial"/>
              <a:buNone/>
            </a:pPr>
            <a:endParaRPr sz="2200" b="0"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2200" b="0"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2200" b="0"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2200" b="0"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2200" b="0"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2200" b="0" i="0" u="none" strike="noStrike" cap="none">
              <a:solidFill>
                <a:schemeClr val="dk2"/>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g36add1530fc_0_6"/>
          <p:cNvSpPr/>
          <p:nvPr/>
        </p:nvSpPr>
        <p:spPr>
          <a:xfrm>
            <a:off x="1036324" y="584550"/>
            <a:ext cx="5370225" cy="1005100"/>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Positive</a:t>
            </a:r>
          </a:p>
        </p:txBody>
      </p:sp>
      <p:sp>
        <p:nvSpPr>
          <p:cNvPr id="98" name="Google Shape;98;g36add1530fc_0_6"/>
          <p:cNvSpPr/>
          <p:nvPr/>
        </p:nvSpPr>
        <p:spPr>
          <a:xfrm>
            <a:off x="7932950" y="622925"/>
            <a:ext cx="3739399" cy="1116224"/>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Proud</a:t>
            </a:r>
          </a:p>
        </p:txBody>
      </p:sp>
      <p:sp>
        <p:nvSpPr>
          <p:cNvPr id="99" name="Google Shape;99;g36add1530fc_0_6"/>
          <p:cNvSpPr/>
          <p:nvPr/>
        </p:nvSpPr>
        <p:spPr>
          <a:xfrm>
            <a:off x="585625" y="2452900"/>
            <a:ext cx="5629098" cy="1341825"/>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Prepared</a:t>
            </a:r>
          </a:p>
        </p:txBody>
      </p:sp>
      <p:sp>
        <p:nvSpPr>
          <p:cNvPr id="100" name="Google Shape;100;g36add1530fc_0_6"/>
          <p:cNvSpPr/>
          <p:nvPr/>
        </p:nvSpPr>
        <p:spPr>
          <a:xfrm>
            <a:off x="7365225" y="2452900"/>
            <a:ext cx="3779575" cy="1055076"/>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Polite</a:t>
            </a:r>
          </a:p>
        </p:txBody>
      </p:sp>
      <p:sp>
        <p:nvSpPr>
          <p:cNvPr id="101" name="Google Shape;101;g36add1530fc_0_6"/>
          <p:cNvSpPr/>
          <p:nvPr/>
        </p:nvSpPr>
        <p:spPr>
          <a:xfrm>
            <a:off x="1572468" y="4334875"/>
            <a:ext cx="8893404"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Perseverant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
          <p:cNvSpPr txBox="1">
            <a:spLocks noGrp="1"/>
          </p:cNvSpPr>
          <p:nvPr>
            <p:ph type="title"/>
          </p:nvPr>
        </p:nvSpPr>
        <p:spPr>
          <a:xfrm>
            <a:off x="838200" y="932369"/>
            <a:ext cx="10515600" cy="13256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SzPts val="1400"/>
              <a:buNone/>
            </a:pPr>
            <a:r>
              <a:rPr lang="en-GB" sz="6000" b="1">
                <a:solidFill>
                  <a:srgbClr val="7030A0"/>
                </a:solidFill>
                <a:latin typeface="Calibri"/>
                <a:ea typeface="Calibri"/>
                <a:cs typeface="Calibri"/>
                <a:sym typeface="Calibri"/>
              </a:rPr>
              <a:t>WHAT TO EXPECT IN YEAR 5</a:t>
            </a:r>
            <a:endParaRPr sz="6000">
              <a:solidFill>
                <a:srgbClr val="7030A0"/>
              </a:solidFill>
            </a:endParaRPr>
          </a:p>
        </p:txBody>
      </p:sp>
      <p:sp>
        <p:nvSpPr>
          <p:cNvPr id="107" name="Google Shape;107;p2"/>
          <p:cNvSpPr txBox="1">
            <a:spLocks noGrp="1"/>
          </p:cNvSpPr>
          <p:nvPr>
            <p:ph type="body" idx="1"/>
          </p:nvPr>
        </p:nvSpPr>
        <p:spPr>
          <a:xfrm>
            <a:off x="838200" y="3937231"/>
            <a:ext cx="10515600" cy="1325600"/>
          </a:xfrm>
          <a:prstGeom prst="rect">
            <a:avLst/>
          </a:prstGeom>
          <a:noFill/>
          <a:ln>
            <a:noFill/>
          </a:ln>
        </p:spPr>
        <p:txBody>
          <a:bodyPr spcFirstLastPara="1" wrap="square" lIns="68575" tIns="34275" rIns="68575" bIns="34275" anchor="t" anchorCtr="0">
            <a:normAutofit/>
          </a:bodyPr>
          <a:lstStyle/>
          <a:p>
            <a:pPr marL="186262" lvl="0" indent="0" algn="ctr" rtl="0">
              <a:lnSpc>
                <a:spcPct val="90000"/>
              </a:lnSpc>
              <a:spcBef>
                <a:spcPts val="0"/>
              </a:spcBef>
              <a:spcAft>
                <a:spcPts val="0"/>
              </a:spcAft>
              <a:buSzPts val="1400"/>
              <a:buNone/>
            </a:pPr>
            <a:r>
              <a:rPr lang="en-GB" sz="3200" b="1">
                <a:solidFill>
                  <a:srgbClr val="7030A0"/>
                </a:solidFill>
                <a:latin typeface="Verdana"/>
                <a:ea typeface="Verdana"/>
                <a:cs typeface="Verdana"/>
                <a:sym typeface="Verdana"/>
              </a:rPr>
              <a:t>Mrs Tracy Smyth</a:t>
            </a:r>
            <a:endParaRPr>
              <a:solidFill>
                <a:srgbClr val="7030A0"/>
              </a:solidFill>
            </a:endParaRPr>
          </a:p>
          <a:p>
            <a:pPr marL="186262" lvl="0" indent="0" algn="ctr" rtl="0">
              <a:lnSpc>
                <a:spcPct val="90000"/>
              </a:lnSpc>
              <a:spcBef>
                <a:spcPts val="0"/>
              </a:spcBef>
              <a:spcAft>
                <a:spcPts val="0"/>
              </a:spcAft>
              <a:buSzPts val="1400"/>
              <a:buNone/>
            </a:pPr>
            <a:r>
              <a:rPr lang="en-GB" sz="3200" b="1">
                <a:solidFill>
                  <a:srgbClr val="7030A0"/>
                </a:solidFill>
                <a:latin typeface="Verdana"/>
                <a:ea typeface="Verdana"/>
                <a:cs typeface="Verdana"/>
                <a:sym typeface="Verdana"/>
              </a:rPr>
              <a:t>Assistant Principal/ Director of KS2</a:t>
            </a:r>
            <a:endParaRPr>
              <a:solidFill>
                <a:srgbClr val="7030A0"/>
              </a:solidFill>
            </a:endParaRPr>
          </a:p>
          <a:p>
            <a:pPr marL="609585" lvl="0" indent="-334422" algn="l" rtl="0">
              <a:lnSpc>
                <a:spcPct val="90000"/>
              </a:lnSpc>
              <a:spcBef>
                <a:spcPts val="1067"/>
              </a:spcBef>
              <a:spcAft>
                <a:spcPts val="0"/>
              </a:spcAft>
              <a:buClr>
                <a:schemeClr val="dk1"/>
              </a:buClr>
              <a:buSzPts val="1400"/>
              <a:buNone/>
            </a:pPr>
            <a:endParaRPr>
              <a:solidFill>
                <a:srgbClr val="7030A0"/>
              </a:solidFill>
            </a:endParaRPr>
          </a:p>
        </p:txBody>
      </p:sp>
      <p:sp>
        <p:nvSpPr>
          <p:cNvPr id="108" name="Google Shape;108;p2"/>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09" name="Google Shape;109;p2"/>
          <p:cNvSpPr/>
          <p:nvPr/>
        </p:nvSpPr>
        <p:spPr>
          <a:xfrm>
            <a:off x="152400" y="1524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10" name="Google Shape;110;p2"/>
          <p:cNvSpPr/>
          <p:nvPr/>
        </p:nvSpPr>
        <p:spPr>
          <a:xfrm>
            <a:off x="304800" y="3048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3"/>
          <p:cNvSpPr txBox="1">
            <a:spLocks noGrp="1"/>
          </p:cNvSpPr>
          <p:nvPr>
            <p:ph type="title"/>
          </p:nvPr>
        </p:nvSpPr>
        <p:spPr>
          <a:xfrm>
            <a:off x="235671" y="212725"/>
            <a:ext cx="11689200" cy="1325700"/>
          </a:xfrm>
          <a:prstGeom prst="rect">
            <a:avLst/>
          </a:prstGeom>
          <a:noFill/>
          <a:ln>
            <a:noFill/>
          </a:ln>
        </p:spPr>
        <p:txBody>
          <a:bodyPr spcFirstLastPara="1" wrap="square" lIns="68575" tIns="34275" rIns="68575" bIns="34275" anchor="ctr" anchorCtr="0">
            <a:noAutofit/>
          </a:bodyPr>
          <a:lstStyle/>
          <a:p>
            <a:pPr marL="0" lvl="0" indent="0" algn="ctr" rtl="0">
              <a:lnSpc>
                <a:spcPct val="90000"/>
              </a:lnSpc>
              <a:spcBef>
                <a:spcPts val="0"/>
              </a:spcBef>
              <a:spcAft>
                <a:spcPts val="0"/>
              </a:spcAft>
              <a:buSzPts val="1400"/>
              <a:buNone/>
            </a:pPr>
            <a:r>
              <a:rPr lang="en-GB" sz="4700" b="1">
                <a:solidFill>
                  <a:srgbClr val="9A57CC"/>
                </a:solidFill>
              </a:rPr>
              <a:t>YEAR 5 FORM NAMES / TUTORS</a:t>
            </a:r>
            <a:endParaRPr sz="4700">
              <a:solidFill>
                <a:srgbClr val="9A57CC"/>
              </a:solidFill>
            </a:endParaRPr>
          </a:p>
        </p:txBody>
      </p:sp>
      <p:sp>
        <p:nvSpPr>
          <p:cNvPr id="116" name="Google Shape;116;p3"/>
          <p:cNvSpPr txBox="1">
            <a:spLocks noGrp="1"/>
          </p:cNvSpPr>
          <p:nvPr>
            <p:ph type="body" idx="1"/>
          </p:nvPr>
        </p:nvSpPr>
        <p:spPr>
          <a:xfrm>
            <a:off x="838200" y="1490099"/>
            <a:ext cx="10515600" cy="3877800"/>
          </a:xfrm>
          <a:prstGeom prst="rect">
            <a:avLst/>
          </a:prstGeom>
          <a:noFill/>
          <a:ln>
            <a:noFill/>
          </a:ln>
        </p:spPr>
        <p:txBody>
          <a:bodyPr spcFirstLastPara="1" wrap="square" lIns="68575" tIns="34275" rIns="68575" bIns="34275" anchor="t" anchorCtr="0">
            <a:normAutofit/>
          </a:bodyPr>
          <a:lstStyle/>
          <a:p>
            <a:pPr marL="186262" lvl="0" indent="0" algn="l" rtl="0">
              <a:lnSpc>
                <a:spcPct val="90000"/>
              </a:lnSpc>
              <a:spcBef>
                <a:spcPts val="0"/>
              </a:spcBef>
              <a:spcAft>
                <a:spcPts val="0"/>
              </a:spcAft>
              <a:buSzPts val="1400"/>
              <a:buNone/>
            </a:pPr>
            <a:r>
              <a:rPr lang="en-GB" sz="3600" b="1">
                <a:solidFill>
                  <a:srgbClr val="682D95"/>
                </a:solidFill>
                <a:latin typeface="Verdana"/>
                <a:ea typeface="Verdana"/>
                <a:cs typeface="Verdana"/>
                <a:sym typeface="Verdana"/>
              </a:rPr>
              <a:t>Attenborough: Miss Parsons</a:t>
            </a:r>
            <a:endParaRPr/>
          </a:p>
          <a:p>
            <a:pPr marL="186262" lvl="0" indent="0" algn="l" rtl="0">
              <a:lnSpc>
                <a:spcPct val="90000"/>
              </a:lnSpc>
              <a:spcBef>
                <a:spcPts val="0"/>
              </a:spcBef>
              <a:spcAft>
                <a:spcPts val="0"/>
              </a:spcAft>
              <a:buSzPts val="1400"/>
              <a:buNone/>
            </a:pPr>
            <a:r>
              <a:rPr lang="en-GB" sz="3600" b="1">
                <a:solidFill>
                  <a:srgbClr val="682D95"/>
                </a:solidFill>
                <a:latin typeface="Verdana"/>
                <a:ea typeface="Verdana"/>
                <a:cs typeface="Verdana"/>
                <a:sym typeface="Verdana"/>
              </a:rPr>
              <a:t>Churchill: Mr Lindley</a:t>
            </a:r>
            <a:endParaRPr/>
          </a:p>
          <a:p>
            <a:pPr marL="186262" lvl="0" indent="0" algn="l" rtl="0">
              <a:lnSpc>
                <a:spcPct val="90000"/>
              </a:lnSpc>
              <a:spcBef>
                <a:spcPts val="0"/>
              </a:spcBef>
              <a:spcAft>
                <a:spcPts val="0"/>
              </a:spcAft>
              <a:buSzPts val="1400"/>
              <a:buNone/>
            </a:pPr>
            <a:r>
              <a:rPr lang="en-GB" sz="3600" b="1">
                <a:solidFill>
                  <a:srgbClr val="682D95"/>
                </a:solidFill>
                <a:latin typeface="Verdana"/>
                <a:ea typeface="Verdana"/>
                <a:cs typeface="Verdana"/>
                <a:sym typeface="Verdana"/>
              </a:rPr>
              <a:t>Nightingale: Miss Montgomery</a:t>
            </a:r>
            <a:endParaRPr/>
          </a:p>
          <a:p>
            <a:pPr marL="186262" lvl="0" indent="0" algn="l" rtl="0">
              <a:lnSpc>
                <a:spcPct val="90000"/>
              </a:lnSpc>
              <a:spcBef>
                <a:spcPts val="0"/>
              </a:spcBef>
              <a:spcAft>
                <a:spcPts val="0"/>
              </a:spcAft>
              <a:buSzPts val="1400"/>
              <a:buNone/>
            </a:pPr>
            <a:r>
              <a:rPr lang="en-GB" sz="3600" b="1">
                <a:solidFill>
                  <a:srgbClr val="682D95"/>
                </a:solidFill>
                <a:latin typeface="Verdana"/>
                <a:ea typeface="Verdana"/>
                <a:cs typeface="Verdana"/>
                <a:sym typeface="Verdana"/>
              </a:rPr>
              <a:t>Pankhurst: Miss Boyle</a:t>
            </a:r>
            <a:endParaRPr/>
          </a:p>
          <a:p>
            <a:pPr marL="186262" lvl="0" indent="0" algn="l" rtl="0">
              <a:lnSpc>
                <a:spcPct val="90000"/>
              </a:lnSpc>
              <a:spcBef>
                <a:spcPts val="0"/>
              </a:spcBef>
              <a:spcAft>
                <a:spcPts val="0"/>
              </a:spcAft>
              <a:buSzPts val="1400"/>
              <a:buNone/>
            </a:pPr>
            <a:r>
              <a:rPr lang="en-GB" sz="3600" b="1">
                <a:solidFill>
                  <a:srgbClr val="682D95"/>
                </a:solidFill>
                <a:latin typeface="Verdana"/>
                <a:ea typeface="Verdana"/>
                <a:cs typeface="Verdana"/>
                <a:sym typeface="Verdana"/>
              </a:rPr>
              <a:t>Shakespeare: Mr Prue</a:t>
            </a:r>
            <a:endParaRPr/>
          </a:p>
          <a:p>
            <a:pPr marL="186262" lvl="0" indent="0" algn="l" rtl="0">
              <a:lnSpc>
                <a:spcPct val="90000"/>
              </a:lnSpc>
              <a:spcBef>
                <a:spcPts val="0"/>
              </a:spcBef>
              <a:spcAft>
                <a:spcPts val="0"/>
              </a:spcAft>
              <a:buSzPts val="1400"/>
              <a:buNone/>
            </a:pPr>
            <a:r>
              <a:rPr lang="en-GB" sz="3600" b="1">
                <a:solidFill>
                  <a:srgbClr val="682D95"/>
                </a:solidFill>
                <a:latin typeface="Verdana"/>
                <a:ea typeface="Verdana"/>
                <a:cs typeface="Verdana"/>
                <a:sym typeface="Verdana"/>
              </a:rPr>
              <a:t>Turing: Mr Cresswell (Head of Year 5)</a:t>
            </a:r>
            <a:endParaRPr b="1"/>
          </a:p>
        </p:txBody>
      </p:sp>
      <p:sp>
        <p:nvSpPr>
          <p:cNvPr id="117" name="Google Shape;117;p3"/>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18" name="Google Shape;118;p3"/>
          <p:cNvSpPr/>
          <p:nvPr/>
        </p:nvSpPr>
        <p:spPr>
          <a:xfrm>
            <a:off x="152400" y="1524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19" name="Google Shape;119;p3"/>
          <p:cNvSpPr/>
          <p:nvPr/>
        </p:nvSpPr>
        <p:spPr>
          <a:xfrm>
            <a:off x="304800" y="3048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0" name="Google Shape;120;p3"/>
          <p:cNvSpPr/>
          <p:nvPr/>
        </p:nvSpPr>
        <p:spPr>
          <a:xfrm>
            <a:off x="526255" y="4798650"/>
            <a:ext cx="11165400" cy="963000"/>
          </a:xfrm>
          <a:prstGeom prst="rect">
            <a:avLst/>
          </a:prstGeom>
          <a:noFill/>
          <a:ln w="25400" cap="flat" cmpd="sng">
            <a:solidFill>
              <a:srgbClr val="7030A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3200"/>
              <a:buFont typeface="Arial"/>
              <a:buNone/>
            </a:pPr>
            <a:r>
              <a:rPr lang="en-GB" sz="3200" b="0" i="0" u="none" strike="noStrike" cap="none">
                <a:solidFill>
                  <a:srgbClr val="9957CC"/>
                </a:solidFill>
                <a:latin typeface="Trebuchet MS"/>
                <a:ea typeface="Trebuchet MS"/>
                <a:cs typeface="Trebuchet MS"/>
                <a:sym typeface="Trebuchet MS"/>
              </a:rPr>
              <a:t>All the Year 5 forms are named after inspirational people!</a:t>
            </a:r>
            <a:endParaRPr sz="14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6">
                                            <p:txEl>
                                              <p:pRg st="0" end="0"/>
                                            </p:txEl>
                                          </p:spTgt>
                                        </p:tgtEl>
                                        <p:attrNameLst>
                                          <p:attrName>style.visibility</p:attrName>
                                        </p:attrNameLst>
                                      </p:cBhvr>
                                      <p:to>
                                        <p:strVal val="visible"/>
                                      </p:to>
                                    </p:set>
                                    <p:animEffect transition="in" filter="fade">
                                      <p:cBhvr>
                                        <p:cTn id="7" dur="1000"/>
                                        <p:tgtEl>
                                          <p:spTgt spid="1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6">
                                            <p:txEl>
                                              <p:pRg st="1" end="1"/>
                                            </p:txEl>
                                          </p:spTgt>
                                        </p:tgtEl>
                                        <p:attrNameLst>
                                          <p:attrName>style.visibility</p:attrName>
                                        </p:attrNameLst>
                                      </p:cBhvr>
                                      <p:to>
                                        <p:strVal val="visible"/>
                                      </p:to>
                                    </p:set>
                                    <p:animEffect transition="in" filter="fade">
                                      <p:cBhvr>
                                        <p:cTn id="12" dur="1000"/>
                                        <p:tgtEl>
                                          <p:spTgt spid="1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6">
                                            <p:txEl>
                                              <p:pRg st="2" end="2"/>
                                            </p:txEl>
                                          </p:spTgt>
                                        </p:tgtEl>
                                        <p:attrNameLst>
                                          <p:attrName>style.visibility</p:attrName>
                                        </p:attrNameLst>
                                      </p:cBhvr>
                                      <p:to>
                                        <p:strVal val="visible"/>
                                      </p:to>
                                    </p:set>
                                    <p:animEffect transition="in" filter="fade">
                                      <p:cBhvr>
                                        <p:cTn id="17" dur="1000"/>
                                        <p:tgtEl>
                                          <p:spTgt spid="11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6">
                                            <p:txEl>
                                              <p:pRg st="3" end="3"/>
                                            </p:txEl>
                                          </p:spTgt>
                                        </p:tgtEl>
                                        <p:attrNameLst>
                                          <p:attrName>style.visibility</p:attrName>
                                        </p:attrNameLst>
                                      </p:cBhvr>
                                      <p:to>
                                        <p:strVal val="visible"/>
                                      </p:to>
                                    </p:set>
                                    <p:animEffect transition="in" filter="fade">
                                      <p:cBhvr>
                                        <p:cTn id="22" dur="1000"/>
                                        <p:tgtEl>
                                          <p:spTgt spid="11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6">
                                            <p:txEl>
                                              <p:pRg st="4" end="4"/>
                                            </p:txEl>
                                          </p:spTgt>
                                        </p:tgtEl>
                                        <p:attrNameLst>
                                          <p:attrName>style.visibility</p:attrName>
                                        </p:attrNameLst>
                                      </p:cBhvr>
                                      <p:to>
                                        <p:strVal val="visible"/>
                                      </p:to>
                                    </p:set>
                                    <p:animEffect transition="in" filter="fade">
                                      <p:cBhvr>
                                        <p:cTn id="27" dur="1000"/>
                                        <p:tgtEl>
                                          <p:spTgt spid="11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6">
                                            <p:txEl>
                                              <p:pRg st="5" end="5"/>
                                            </p:txEl>
                                          </p:spTgt>
                                        </p:tgtEl>
                                        <p:attrNameLst>
                                          <p:attrName>style.visibility</p:attrName>
                                        </p:attrNameLst>
                                      </p:cBhvr>
                                      <p:to>
                                        <p:strVal val="visible"/>
                                      </p:to>
                                    </p:set>
                                    <p:animEffect transition="in" filter="fade">
                                      <p:cBhvr>
                                        <p:cTn id="32" dur="1000"/>
                                        <p:tgtEl>
                                          <p:spTgt spid="11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7"/>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fontScale="90000"/>
          </a:bodyPr>
          <a:lstStyle/>
          <a:p>
            <a:pPr marL="0" lvl="0" indent="0" algn="ctr" rtl="0">
              <a:lnSpc>
                <a:spcPct val="90000"/>
              </a:lnSpc>
              <a:spcBef>
                <a:spcPts val="0"/>
              </a:spcBef>
              <a:spcAft>
                <a:spcPts val="0"/>
              </a:spcAft>
              <a:buSzPct val="32407"/>
              <a:buNone/>
            </a:pPr>
            <a:r>
              <a:rPr lang="en-GB" sz="4800" b="1">
                <a:solidFill>
                  <a:srgbClr val="9A57CC"/>
                </a:solidFill>
              </a:rPr>
              <a:t>A MESSAGE FROM MR CRESSWELL</a:t>
            </a:r>
            <a:endParaRPr sz="4800">
              <a:solidFill>
                <a:srgbClr val="9A57CC"/>
              </a:solidFill>
            </a:endParaRPr>
          </a:p>
        </p:txBody>
      </p:sp>
      <p:sp>
        <p:nvSpPr>
          <p:cNvPr id="169" name="Google Shape;169;p7"/>
          <p:cNvSpPr txBox="1">
            <a:spLocks noGrp="1"/>
          </p:cNvSpPr>
          <p:nvPr>
            <p:ph type="body" idx="1"/>
          </p:nvPr>
        </p:nvSpPr>
        <p:spPr>
          <a:xfrm>
            <a:off x="518500" y="1690734"/>
            <a:ext cx="7443900" cy="3291900"/>
          </a:xfrm>
          <a:prstGeom prst="rect">
            <a:avLst/>
          </a:prstGeom>
          <a:noFill/>
          <a:ln>
            <a:noFill/>
          </a:ln>
        </p:spPr>
        <p:txBody>
          <a:bodyPr spcFirstLastPara="1" wrap="square" lIns="68575" tIns="34275" rIns="68575" bIns="34275" anchor="t" anchorCtr="0">
            <a:noAutofit/>
          </a:bodyPr>
          <a:lstStyle/>
          <a:p>
            <a:pPr marL="186262" lvl="0" indent="0" algn="just" rtl="0">
              <a:lnSpc>
                <a:spcPct val="90000"/>
              </a:lnSpc>
              <a:spcBef>
                <a:spcPts val="1067"/>
              </a:spcBef>
              <a:spcAft>
                <a:spcPts val="0"/>
              </a:spcAft>
              <a:buSzPts val="1400"/>
              <a:buNone/>
            </a:pPr>
            <a:r>
              <a:rPr lang="en-GB" sz="2300"/>
              <a:t>I am very excited about joining Pix Brook as their philosophies align with my own as I ambitiously strive for the best for all the children I work with.</a:t>
            </a:r>
            <a:endParaRPr sz="2100"/>
          </a:p>
          <a:p>
            <a:pPr marL="186262" lvl="0" indent="0" algn="just" rtl="0">
              <a:lnSpc>
                <a:spcPct val="90000"/>
              </a:lnSpc>
              <a:spcBef>
                <a:spcPts val="1067"/>
              </a:spcBef>
              <a:spcAft>
                <a:spcPts val="0"/>
              </a:spcAft>
              <a:buSzPts val="1400"/>
              <a:buNone/>
            </a:pPr>
            <a:r>
              <a:rPr lang="en-GB" sz="2300"/>
              <a:t>I believe in creating a happy, open and honest line of communication to support your children during their first year at Pix Brook.</a:t>
            </a:r>
            <a:endParaRPr sz="2100"/>
          </a:p>
          <a:p>
            <a:pPr marL="186262" lvl="0" indent="0" algn="just" rtl="0">
              <a:lnSpc>
                <a:spcPct val="90000"/>
              </a:lnSpc>
              <a:spcBef>
                <a:spcPts val="1067"/>
              </a:spcBef>
              <a:spcAft>
                <a:spcPts val="0"/>
              </a:spcAft>
              <a:buSzPts val="1400"/>
              <a:buNone/>
            </a:pPr>
            <a:r>
              <a:rPr lang="en-GB" sz="2300"/>
              <a:t>I have a passion for sports and had the opportunity the play rugby in Australia for two years before choosing the teaching profession.</a:t>
            </a:r>
            <a:endParaRPr sz="2100"/>
          </a:p>
          <a:p>
            <a:pPr marL="186262" lvl="0" indent="0" algn="just" rtl="0">
              <a:lnSpc>
                <a:spcPct val="90000"/>
              </a:lnSpc>
              <a:spcBef>
                <a:spcPts val="1067"/>
              </a:spcBef>
              <a:spcAft>
                <a:spcPts val="0"/>
              </a:spcAft>
              <a:buSzPts val="1400"/>
              <a:buNone/>
            </a:pPr>
            <a:endParaRPr sz="2300"/>
          </a:p>
          <a:p>
            <a:pPr marL="186262" lvl="0" indent="0" algn="just" rtl="0">
              <a:lnSpc>
                <a:spcPct val="90000"/>
              </a:lnSpc>
              <a:spcBef>
                <a:spcPts val="1067"/>
              </a:spcBef>
              <a:spcAft>
                <a:spcPts val="0"/>
              </a:spcAft>
              <a:buSzPts val="1400"/>
              <a:buNone/>
            </a:pPr>
            <a:endParaRPr sz="2100"/>
          </a:p>
        </p:txBody>
      </p:sp>
      <p:sp>
        <p:nvSpPr>
          <p:cNvPr id="170" name="Google Shape;170;p7"/>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71" name="Google Shape;171;p7"/>
          <p:cNvSpPr/>
          <p:nvPr/>
        </p:nvSpPr>
        <p:spPr>
          <a:xfrm>
            <a:off x="152400" y="1524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72" name="Google Shape;172;p7"/>
          <p:cNvSpPr/>
          <p:nvPr/>
        </p:nvSpPr>
        <p:spPr>
          <a:xfrm>
            <a:off x="304800" y="3048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173" name="Google Shape;173;p7"/>
          <p:cNvPicPr preferRelativeResize="0"/>
          <p:nvPr/>
        </p:nvPicPr>
        <p:blipFill rotWithShape="1">
          <a:blip r:embed="rId3">
            <a:alphaModFix/>
          </a:blip>
          <a:srcRect/>
          <a:stretch/>
        </p:blipFill>
        <p:spPr>
          <a:xfrm>
            <a:off x="8383915" y="1869954"/>
            <a:ext cx="3107360" cy="247084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9">
                                            <p:txEl>
                                              <p:pRg st="0" end="0"/>
                                            </p:txEl>
                                          </p:spTgt>
                                        </p:tgtEl>
                                        <p:attrNameLst>
                                          <p:attrName>style.visibility</p:attrName>
                                        </p:attrNameLst>
                                      </p:cBhvr>
                                      <p:to>
                                        <p:strVal val="visible"/>
                                      </p:to>
                                    </p:set>
                                    <p:animEffect transition="in" filter="fade">
                                      <p:cBhvr>
                                        <p:cTn id="7" dur="1000"/>
                                        <p:tgtEl>
                                          <p:spTgt spid="16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9">
                                            <p:txEl>
                                              <p:pRg st="1" end="1"/>
                                            </p:txEl>
                                          </p:spTgt>
                                        </p:tgtEl>
                                        <p:attrNameLst>
                                          <p:attrName>style.visibility</p:attrName>
                                        </p:attrNameLst>
                                      </p:cBhvr>
                                      <p:to>
                                        <p:strVal val="visible"/>
                                      </p:to>
                                    </p:set>
                                    <p:animEffect transition="in" filter="fade">
                                      <p:cBhvr>
                                        <p:cTn id="12" dur="1000"/>
                                        <p:tgtEl>
                                          <p:spTgt spid="16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9">
                                            <p:txEl>
                                              <p:pRg st="2" end="2"/>
                                            </p:txEl>
                                          </p:spTgt>
                                        </p:tgtEl>
                                        <p:attrNameLst>
                                          <p:attrName>style.visibility</p:attrName>
                                        </p:attrNameLst>
                                      </p:cBhvr>
                                      <p:to>
                                        <p:strVal val="visible"/>
                                      </p:to>
                                    </p:set>
                                    <p:animEffect transition="in" filter="fade">
                                      <p:cBhvr>
                                        <p:cTn id="17" dur="1000"/>
                                        <p:tgtEl>
                                          <p:spTgt spid="16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9">
                                            <p:txEl>
                                              <p:pRg st="3" end="3"/>
                                            </p:txEl>
                                          </p:spTgt>
                                        </p:tgtEl>
                                        <p:attrNameLst>
                                          <p:attrName>style.visibility</p:attrName>
                                        </p:attrNameLst>
                                      </p:cBhvr>
                                      <p:to>
                                        <p:strVal val="visible"/>
                                      </p:to>
                                    </p:set>
                                    <p:animEffect transition="in" filter="fade">
                                      <p:cBhvr>
                                        <p:cTn id="22" dur="1000"/>
                                        <p:tgtEl>
                                          <p:spTgt spid="16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69">
                                            <p:txEl>
                                              <p:pRg st="4" end="4"/>
                                            </p:txEl>
                                          </p:spTgt>
                                        </p:tgtEl>
                                        <p:attrNameLst>
                                          <p:attrName>style.visibility</p:attrName>
                                        </p:attrNameLst>
                                      </p:cBhvr>
                                      <p:to>
                                        <p:strVal val="visible"/>
                                      </p:to>
                                    </p:set>
                                    <p:animEffect transition="in" filter="fade">
                                      <p:cBhvr>
                                        <p:cTn id="27" dur="1000"/>
                                        <p:tgtEl>
                                          <p:spTgt spid="16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4"/>
          <p:cNvSpPr txBox="1">
            <a:spLocks noGrp="1"/>
          </p:cNvSpPr>
          <p:nvPr>
            <p:ph type="title"/>
          </p:nvPr>
        </p:nvSpPr>
        <p:spPr>
          <a:xfrm>
            <a:off x="838200" y="212725"/>
            <a:ext cx="10515600" cy="13257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SzPts val="1400"/>
              <a:buNone/>
            </a:pPr>
            <a:r>
              <a:rPr lang="en-GB" sz="4800" b="1">
                <a:solidFill>
                  <a:srgbClr val="9A57CC"/>
                </a:solidFill>
              </a:rPr>
              <a:t>TEACHING THE PRIMARY WAY</a:t>
            </a:r>
            <a:endParaRPr sz="4800">
              <a:solidFill>
                <a:srgbClr val="9A57CC"/>
              </a:solidFill>
            </a:endParaRPr>
          </a:p>
        </p:txBody>
      </p:sp>
      <p:sp>
        <p:nvSpPr>
          <p:cNvPr id="126" name="Google Shape;126;p4"/>
          <p:cNvSpPr txBox="1">
            <a:spLocks noGrp="1"/>
          </p:cNvSpPr>
          <p:nvPr>
            <p:ph type="body" idx="1"/>
          </p:nvPr>
        </p:nvSpPr>
        <p:spPr>
          <a:xfrm>
            <a:off x="363850" y="1448550"/>
            <a:ext cx="11433300" cy="1775400"/>
          </a:xfrm>
          <a:prstGeom prst="rect">
            <a:avLst/>
          </a:prstGeom>
          <a:noFill/>
          <a:ln>
            <a:noFill/>
          </a:ln>
        </p:spPr>
        <p:txBody>
          <a:bodyPr spcFirstLastPara="1" wrap="square" lIns="68575" tIns="34275" rIns="68575" bIns="34275" anchor="t" anchorCtr="0">
            <a:normAutofit/>
          </a:bodyPr>
          <a:lstStyle/>
          <a:p>
            <a:pPr marL="186262" lvl="0" indent="0" algn="l" rtl="0">
              <a:lnSpc>
                <a:spcPct val="90000"/>
              </a:lnSpc>
              <a:spcBef>
                <a:spcPts val="1067"/>
              </a:spcBef>
              <a:spcAft>
                <a:spcPts val="0"/>
              </a:spcAft>
              <a:buSzPts val="1400"/>
              <a:buNone/>
            </a:pPr>
            <a:r>
              <a:rPr lang="en-GB" sz="3100">
                <a:solidFill>
                  <a:srgbClr val="9957CC"/>
                </a:solidFill>
                <a:latin typeface="Verdana"/>
                <a:ea typeface="Verdana"/>
                <a:cs typeface="Verdana"/>
                <a:sym typeface="Verdana"/>
              </a:rPr>
              <a:t>We follow a Primary Based Curriculum meaning most of the lessons will be taught by your child’s form tutor.</a:t>
            </a:r>
            <a:endParaRPr sz="1700"/>
          </a:p>
        </p:txBody>
      </p:sp>
      <p:sp>
        <p:nvSpPr>
          <p:cNvPr id="127" name="Google Shape;127;p4"/>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8" name="Google Shape;128;p4"/>
          <p:cNvSpPr/>
          <p:nvPr/>
        </p:nvSpPr>
        <p:spPr>
          <a:xfrm>
            <a:off x="152400" y="1524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9" name="Google Shape;129;p4"/>
          <p:cNvSpPr/>
          <p:nvPr/>
        </p:nvSpPr>
        <p:spPr>
          <a:xfrm>
            <a:off x="304800" y="3048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0" name="Google Shape;130;p4"/>
          <p:cNvSpPr/>
          <p:nvPr/>
        </p:nvSpPr>
        <p:spPr>
          <a:xfrm>
            <a:off x="556200" y="2751025"/>
            <a:ext cx="11107200" cy="2677800"/>
          </a:xfrm>
          <a:prstGeom prst="rect">
            <a:avLst/>
          </a:prstGeom>
          <a:noFill/>
          <a:ln w="28575" cap="flat" cmpd="sng">
            <a:solidFill>
              <a:srgbClr val="7030A0"/>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0" i="0" u="none" strike="noStrike" cap="none">
                <a:solidFill>
                  <a:srgbClr val="000000"/>
                </a:solidFill>
                <a:latin typeface="Verdana"/>
                <a:ea typeface="Verdana"/>
                <a:cs typeface="Verdana"/>
                <a:sym typeface="Verdana"/>
              </a:rPr>
              <a:t>Each term all of our core subjects will be linked to a specific theme.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rgbClr val="000000"/>
              </a:solidFill>
              <a:latin typeface="Verdana"/>
              <a:ea typeface="Verdana"/>
              <a:cs typeface="Verdana"/>
              <a:sym typeface="Verdana"/>
            </a:endParaRPr>
          </a:p>
          <a:p>
            <a:pPr marL="0" marR="0" lvl="0" indent="0" algn="l" rtl="0">
              <a:lnSpc>
                <a:spcPct val="100000"/>
              </a:lnSpc>
              <a:spcBef>
                <a:spcPts val="0"/>
              </a:spcBef>
              <a:spcAft>
                <a:spcPts val="0"/>
              </a:spcAft>
              <a:buClr>
                <a:srgbClr val="000000"/>
              </a:buClr>
              <a:buSzPts val="2800"/>
              <a:buFont typeface="Arial"/>
              <a:buNone/>
            </a:pPr>
            <a:r>
              <a:rPr lang="en-GB" sz="2800" b="0" i="0" u="sng" strike="noStrike" cap="none">
                <a:solidFill>
                  <a:srgbClr val="000000"/>
                </a:solidFill>
                <a:latin typeface="Verdana"/>
                <a:ea typeface="Verdana"/>
                <a:cs typeface="Verdana"/>
                <a:sym typeface="Verdana"/>
              </a:rPr>
              <a:t>Autumn Term</a:t>
            </a:r>
            <a:r>
              <a:rPr lang="en-GB" sz="2800" b="0" i="0" u="none" strike="noStrike" cap="none">
                <a:solidFill>
                  <a:srgbClr val="000000"/>
                </a:solidFill>
                <a:latin typeface="Verdana"/>
                <a:ea typeface="Verdana"/>
                <a:cs typeface="Verdana"/>
                <a:sym typeface="Verdana"/>
              </a:rPr>
              <a:t>: Marvellous Mayans!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0" i="0" u="sng" strike="noStrike" cap="none">
                <a:solidFill>
                  <a:srgbClr val="000000"/>
                </a:solidFill>
                <a:latin typeface="Verdana"/>
                <a:ea typeface="Verdana"/>
                <a:cs typeface="Verdana"/>
                <a:sym typeface="Verdana"/>
              </a:rPr>
              <a:t>Spring Term</a:t>
            </a:r>
            <a:r>
              <a:rPr lang="en-GB" sz="2800" b="0" i="0" u="none" strike="noStrike" cap="none">
                <a:solidFill>
                  <a:srgbClr val="000000"/>
                </a:solidFill>
                <a:latin typeface="Verdana"/>
                <a:ea typeface="Verdana"/>
                <a:cs typeface="Verdana"/>
                <a:sym typeface="Verdana"/>
              </a:rPr>
              <a:t>: Ultimate Survivor!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0" i="0" u="sng" strike="noStrike" cap="none">
                <a:solidFill>
                  <a:srgbClr val="000000"/>
                </a:solidFill>
                <a:latin typeface="Verdana"/>
                <a:ea typeface="Verdana"/>
                <a:cs typeface="Verdana"/>
                <a:sym typeface="Verdana"/>
              </a:rPr>
              <a:t>Summer Term</a:t>
            </a:r>
            <a:r>
              <a:rPr lang="en-GB" sz="2800" b="0" i="0" u="none" strike="noStrike" cap="none">
                <a:solidFill>
                  <a:srgbClr val="000000"/>
                </a:solidFill>
                <a:latin typeface="Verdana"/>
                <a:ea typeface="Verdana"/>
                <a:cs typeface="Verdana"/>
                <a:sym typeface="Verdana"/>
              </a:rPr>
              <a:t>: All the World’s a Stage!</a:t>
            </a:r>
            <a:endParaRPr sz="2400" b="0" i="0" u="none" strike="noStrike" cap="none">
              <a:solidFill>
                <a:srgbClr val="000000"/>
              </a:solidFill>
              <a:latin typeface="Verdana"/>
              <a:ea typeface="Verdana"/>
              <a:cs typeface="Verdana"/>
              <a:sym typeface="Verdan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6">
                                            <p:txEl>
                                              <p:pRg st="0" end="0"/>
                                            </p:txEl>
                                          </p:spTgt>
                                        </p:tgtEl>
                                        <p:attrNameLst>
                                          <p:attrName>style.visibility</p:attrName>
                                        </p:attrNameLst>
                                      </p:cBhvr>
                                      <p:to>
                                        <p:strVal val="visible"/>
                                      </p:to>
                                    </p:set>
                                    <p:animEffect transition="in" filter="fade">
                                      <p:cBhvr>
                                        <p:cTn id="7" dur="1000"/>
                                        <p:tgtEl>
                                          <p:spTgt spid="1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0"/>
                                        </p:tgtEl>
                                        <p:attrNameLst>
                                          <p:attrName>style.visibility</p:attrName>
                                        </p:attrNameLst>
                                      </p:cBhvr>
                                      <p:to>
                                        <p:strVal val="visible"/>
                                      </p:to>
                                    </p:set>
                                    <p:animEffect transition="in" filter="fade">
                                      <p:cBhvr>
                                        <p:cTn id="12" dur="10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fontScale="90000"/>
          </a:bodyPr>
          <a:lstStyle/>
          <a:p>
            <a:pPr marL="0" lvl="0" indent="0" algn="ctr" rtl="0">
              <a:lnSpc>
                <a:spcPct val="90000"/>
              </a:lnSpc>
              <a:spcBef>
                <a:spcPts val="0"/>
              </a:spcBef>
              <a:spcAft>
                <a:spcPts val="0"/>
              </a:spcAft>
              <a:buSzPct val="29350"/>
              <a:buNone/>
            </a:pPr>
            <a:r>
              <a:rPr lang="en-GB" sz="5300" b="1">
                <a:solidFill>
                  <a:srgbClr val="9A57CC"/>
                </a:solidFill>
              </a:rPr>
              <a:t>EXPECTATIONS</a:t>
            </a:r>
            <a:br>
              <a:rPr lang="en-GB" sz="6000" b="1">
                <a:solidFill>
                  <a:srgbClr val="9A57CC"/>
                </a:solidFill>
              </a:rPr>
            </a:br>
            <a:r>
              <a:rPr lang="en-GB" sz="4400" b="1">
                <a:solidFill>
                  <a:srgbClr val="9A57CC"/>
                </a:solidFill>
              </a:rPr>
              <a:t>Owing Our Actions, Shaping Our Future</a:t>
            </a:r>
            <a:endParaRPr sz="6000">
              <a:solidFill>
                <a:srgbClr val="9A57CC"/>
              </a:solidFill>
            </a:endParaRPr>
          </a:p>
        </p:txBody>
      </p:sp>
      <p:sp>
        <p:nvSpPr>
          <p:cNvPr id="136" name="Google Shape;136;p5"/>
          <p:cNvSpPr txBox="1">
            <a:spLocks noGrp="1"/>
          </p:cNvSpPr>
          <p:nvPr>
            <p:ph type="body" idx="1"/>
          </p:nvPr>
        </p:nvSpPr>
        <p:spPr>
          <a:xfrm>
            <a:off x="838200" y="1825626"/>
            <a:ext cx="10515600" cy="1172098"/>
          </a:xfrm>
          <a:prstGeom prst="rect">
            <a:avLst/>
          </a:prstGeom>
          <a:noFill/>
          <a:ln>
            <a:noFill/>
          </a:ln>
        </p:spPr>
        <p:txBody>
          <a:bodyPr spcFirstLastPara="1" wrap="square" lIns="68575" tIns="34275" rIns="68575" bIns="34275" anchor="t" anchorCtr="0">
            <a:normAutofit/>
          </a:bodyPr>
          <a:lstStyle/>
          <a:p>
            <a:pPr marL="186262" lvl="0" indent="0" algn="l" rtl="0">
              <a:lnSpc>
                <a:spcPct val="90000"/>
              </a:lnSpc>
              <a:spcBef>
                <a:spcPts val="1067"/>
              </a:spcBef>
              <a:spcAft>
                <a:spcPts val="0"/>
              </a:spcAft>
              <a:buSzPts val="1400"/>
              <a:buNone/>
            </a:pPr>
            <a:r>
              <a:rPr lang="en-GB" sz="2800">
                <a:solidFill>
                  <a:srgbClr val="9957CC"/>
                </a:solidFill>
                <a:latin typeface="Verdana"/>
                <a:ea typeface="Verdana"/>
                <a:cs typeface="Verdana"/>
                <a:sym typeface="Verdana"/>
              </a:rPr>
              <a:t>Our aim is to educate the socially responsible citizens of the future.</a:t>
            </a:r>
            <a:endParaRPr/>
          </a:p>
          <a:p>
            <a:pPr marL="186262" lvl="0" indent="0" algn="l" rtl="0">
              <a:lnSpc>
                <a:spcPct val="90000"/>
              </a:lnSpc>
              <a:spcBef>
                <a:spcPts val="1067"/>
              </a:spcBef>
              <a:spcAft>
                <a:spcPts val="0"/>
              </a:spcAft>
              <a:buSzPts val="1400"/>
              <a:buNone/>
            </a:pPr>
            <a:endParaRPr/>
          </a:p>
        </p:txBody>
      </p:sp>
      <p:sp>
        <p:nvSpPr>
          <p:cNvPr id="137" name="Google Shape;137;p5"/>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8" name="Google Shape;138;p5"/>
          <p:cNvSpPr/>
          <p:nvPr/>
        </p:nvSpPr>
        <p:spPr>
          <a:xfrm>
            <a:off x="152400" y="1524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9" name="Google Shape;139;p5"/>
          <p:cNvSpPr/>
          <p:nvPr/>
        </p:nvSpPr>
        <p:spPr>
          <a:xfrm>
            <a:off x="304800" y="3048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40" name="Google Shape;140;p5"/>
          <p:cNvSpPr/>
          <p:nvPr/>
        </p:nvSpPr>
        <p:spPr>
          <a:xfrm>
            <a:off x="1184138" y="3132625"/>
            <a:ext cx="9951600" cy="193895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7030A0"/>
              </a:buClr>
              <a:buSzPts val="2400"/>
              <a:buFont typeface="Arial"/>
              <a:buChar char="•"/>
            </a:pPr>
            <a:r>
              <a:rPr lang="en-GB" sz="2400" dirty="0">
                <a:solidFill>
                  <a:schemeClr val="dk1"/>
                </a:solidFill>
              </a:rPr>
              <a:t>Positive:			</a:t>
            </a:r>
            <a:r>
              <a:rPr lang="en-GB" sz="2400" b="0" i="0" u="none" strike="noStrike" cap="none" dirty="0">
                <a:solidFill>
                  <a:schemeClr val="dk1"/>
                </a:solidFill>
                <a:latin typeface="Arial"/>
                <a:ea typeface="Arial"/>
                <a:cs typeface="Arial"/>
                <a:sym typeface="Arial"/>
              </a:rPr>
              <a:t>All students give 100% </a:t>
            </a:r>
            <a:r>
              <a:rPr lang="en-GB" sz="2400" dirty="0">
                <a:solidFill>
                  <a:schemeClr val="dk1"/>
                </a:solidFill>
              </a:rPr>
              <a:t>in</a:t>
            </a:r>
            <a:r>
              <a:rPr lang="en-GB" sz="2400" b="0" i="0" u="none" strike="noStrike" cap="none" dirty="0">
                <a:solidFill>
                  <a:schemeClr val="dk1"/>
                </a:solidFill>
                <a:latin typeface="Arial"/>
                <a:ea typeface="Arial"/>
                <a:cs typeface="Arial"/>
                <a:sym typeface="Arial"/>
              </a:rPr>
              <a:t> all lessons</a:t>
            </a:r>
            <a:endParaRPr sz="24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7030A0"/>
              </a:buClr>
              <a:buSzPts val="2400"/>
              <a:buFont typeface="Arial"/>
              <a:buChar char="•"/>
            </a:pPr>
            <a:r>
              <a:rPr lang="en-GB" sz="2400" dirty="0">
                <a:solidFill>
                  <a:schemeClr val="dk1"/>
                </a:solidFill>
              </a:rPr>
              <a:t>Prepared:			All students arrive with their </a:t>
            </a:r>
            <a:r>
              <a:rPr lang="en-GB" sz="2400" b="0" i="0" u="none" strike="noStrike" cap="none" dirty="0">
                <a:solidFill>
                  <a:schemeClr val="dk1"/>
                </a:solidFill>
                <a:latin typeface="Arial"/>
                <a:ea typeface="Arial"/>
                <a:cs typeface="Arial"/>
                <a:sym typeface="Arial"/>
              </a:rPr>
              <a:t>equipment</a:t>
            </a:r>
            <a:endParaRPr sz="24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7030A0"/>
              </a:buClr>
              <a:buSzPts val="2400"/>
              <a:buFont typeface="Arial"/>
              <a:buChar char="•"/>
            </a:pPr>
            <a:r>
              <a:rPr lang="en-GB" sz="2400" dirty="0">
                <a:solidFill>
                  <a:schemeClr val="dk1"/>
                </a:solidFill>
              </a:rPr>
              <a:t>Polite:			All students show respect to peers and staff</a:t>
            </a:r>
            <a:endParaRPr sz="2400" dirty="0">
              <a:solidFill>
                <a:schemeClr val="dk1"/>
              </a:solidFill>
            </a:endParaRPr>
          </a:p>
          <a:p>
            <a:pPr marL="0" marR="0" lvl="0" indent="0" algn="l" rtl="0">
              <a:lnSpc>
                <a:spcPct val="100000"/>
              </a:lnSpc>
              <a:spcBef>
                <a:spcPts val="0"/>
              </a:spcBef>
              <a:spcAft>
                <a:spcPts val="0"/>
              </a:spcAft>
              <a:buClr>
                <a:srgbClr val="7030A0"/>
              </a:buClr>
              <a:buSzPts val="2400"/>
              <a:buFont typeface="Arial"/>
              <a:buChar char="•"/>
            </a:pPr>
            <a:r>
              <a:rPr lang="en-GB" sz="2400" dirty="0">
                <a:solidFill>
                  <a:schemeClr val="dk1"/>
                </a:solidFill>
              </a:rPr>
              <a:t>Proud:			All students wear the correct uniform</a:t>
            </a:r>
            <a:endParaRPr sz="2400" dirty="0">
              <a:solidFill>
                <a:schemeClr val="dk1"/>
              </a:solidFill>
            </a:endParaRPr>
          </a:p>
          <a:p>
            <a:pPr marL="0" marR="0" lvl="0" indent="0" algn="l" rtl="0">
              <a:lnSpc>
                <a:spcPct val="100000"/>
              </a:lnSpc>
              <a:spcBef>
                <a:spcPts val="0"/>
              </a:spcBef>
              <a:spcAft>
                <a:spcPts val="0"/>
              </a:spcAft>
              <a:buClr>
                <a:srgbClr val="7030A0"/>
              </a:buClr>
              <a:buSzPts val="2400"/>
              <a:buChar char="•"/>
            </a:pPr>
            <a:r>
              <a:rPr lang="en-GB" sz="2400" dirty="0">
                <a:solidFill>
                  <a:schemeClr val="dk1"/>
                </a:solidFill>
              </a:rPr>
              <a:t>Perseverant:		All students learn from their mistakes</a:t>
            </a:r>
            <a:endParaRPr sz="2400" dirty="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6">
                                            <p:txEl>
                                              <p:pRg st="0" end="0"/>
                                            </p:txEl>
                                          </p:spTgt>
                                        </p:tgtEl>
                                        <p:attrNameLst>
                                          <p:attrName>style.visibility</p:attrName>
                                        </p:attrNameLst>
                                      </p:cBhvr>
                                      <p:to>
                                        <p:strVal val="visible"/>
                                      </p:to>
                                    </p:set>
                                    <p:animEffect transition="in" filter="fade">
                                      <p:cBhvr>
                                        <p:cTn id="7" dur="1000"/>
                                        <p:tgtEl>
                                          <p:spTgt spid="1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6">
                                            <p:txEl>
                                              <p:pRg st="1" end="1"/>
                                            </p:txEl>
                                          </p:spTgt>
                                        </p:tgtEl>
                                        <p:attrNameLst>
                                          <p:attrName>style.visibility</p:attrName>
                                        </p:attrNameLst>
                                      </p:cBhvr>
                                      <p:to>
                                        <p:strVal val="visible"/>
                                      </p:to>
                                    </p:set>
                                    <p:animEffect transition="in" filter="fade">
                                      <p:cBhvr>
                                        <p:cTn id="12" dur="1000"/>
                                        <p:tgtEl>
                                          <p:spTgt spid="1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0"/>
                                        </p:tgtEl>
                                        <p:attrNameLst>
                                          <p:attrName>style.visibility</p:attrName>
                                        </p:attrNameLst>
                                      </p:cBhvr>
                                      <p:to>
                                        <p:strVal val="visible"/>
                                      </p:to>
                                    </p:set>
                                    <p:animEffect transition="in" filter="fade">
                                      <p:cBhvr>
                                        <p:cTn id="17" dur="10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6"/>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SzPts val="1400"/>
              <a:buNone/>
            </a:pPr>
            <a:r>
              <a:rPr lang="en-GB" sz="4800" b="1">
                <a:solidFill>
                  <a:srgbClr val="9A57CC"/>
                </a:solidFill>
              </a:rPr>
              <a:t>PUPIL SUPPORT</a:t>
            </a:r>
            <a:endParaRPr sz="4800">
              <a:solidFill>
                <a:srgbClr val="9A57CC"/>
              </a:solidFill>
            </a:endParaRPr>
          </a:p>
        </p:txBody>
      </p:sp>
      <p:sp>
        <p:nvSpPr>
          <p:cNvPr id="146" name="Google Shape;146;p6"/>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47" name="Google Shape;147;p6"/>
          <p:cNvSpPr/>
          <p:nvPr/>
        </p:nvSpPr>
        <p:spPr>
          <a:xfrm>
            <a:off x="152400" y="1524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48" name="Google Shape;148;p6"/>
          <p:cNvSpPr/>
          <p:nvPr/>
        </p:nvSpPr>
        <p:spPr>
          <a:xfrm>
            <a:off x="304800" y="3048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49" name="Google Shape;149;p6"/>
          <p:cNvSpPr txBox="1">
            <a:spLocks noGrp="1"/>
          </p:cNvSpPr>
          <p:nvPr>
            <p:ph type="body" idx="1"/>
          </p:nvPr>
        </p:nvSpPr>
        <p:spPr>
          <a:xfrm>
            <a:off x="426980" y="1843196"/>
            <a:ext cx="6740951" cy="3171607"/>
          </a:xfrm>
          <a:prstGeom prst="rect">
            <a:avLst/>
          </a:prstGeom>
          <a:noFill/>
          <a:ln>
            <a:noFill/>
          </a:ln>
        </p:spPr>
        <p:txBody>
          <a:bodyPr spcFirstLastPara="1" wrap="square" lIns="68575" tIns="34275" rIns="68575" bIns="34275" anchor="t" anchorCtr="0">
            <a:spAutoFit/>
          </a:bodyPr>
          <a:lstStyle/>
          <a:p>
            <a:pPr marL="186262" lvl="0" indent="0" algn="l" rtl="0">
              <a:lnSpc>
                <a:spcPct val="90000"/>
              </a:lnSpc>
              <a:spcBef>
                <a:spcPts val="0"/>
              </a:spcBef>
              <a:spcAft>
                <a:spcPts val="0"/>
              </a:spcAft>
              <a:buSzPts val="1400"/>
              <a:buNone/>
            </a:pPr>
            <a:r>
              <a:rPr lang="en-GB" sz="3200">
                <a:solidFill>
                  <a:srgbClr val="7030A0"/>
                </a:solidFill>
                <a:latin typeface="Verdana"/>
                <a:ea typeface="Verdana"/>
                <a:cs typeface="Verdana"/>
                <a:sym typeface="Verdana"/>
              </a:rPr>
              <a:t>Director of KS2: Mrs Smyth</a:t>
            </a:r>
            <a:endParaRPr/>
          </a:p>
          <a:p>
            <a:pPr marL="186262" lvl="0" indent="0" algn="l" rtl="0">
              <a:lnSpc>
                <a:spcPct val="90000"/>
              </a:lnSpc>
              <a:spcBef>
                <a:spcPts val="0"/>
              </a:spcBef>
              <a:spcAft>
                <a:spcPts val="0"/>
              </a:spcAft>
              <a:buSzPts val="1400"/>
              <a:buNone/>
            </a:pPr>
            <a:r>
              <a:rPr lang="en-GB" sz="3200">
                <a:solidFill>
                  <a:srgbClr val="7030A0"/>
                </a:solidFill>
                <a:latin typeface="Verdana"/>
                <a:ea typeface="Verdana"/>
                <a:cs typeface="Verdana"/>
                <a:sym typeface="Verdana"/>
              </a:rPr>
              <a:t>Head of Year 5: Mr Cresswell</a:t>
            </a:r>
            <a:endParaRPr/>
          </a:p>
          <a:p>
            <a:pPr marL="186262" lvl="0" indent="0" algn="l" rtl="0">
              <a:lnSpc>
                <a:spcPct val="90000"/>
              </a:lnSpc>
              <a:spcBef>
                <a:spcPts val="0"/>
              </a:spcBef>
              <a:spcAft>
                <a:spcPts val="0"/>
              </a:spcAft>
              <a:buSzPts val="1400"/>
              <a:buNone/>
            </a:pPr>
            <a:endParaRPr sz="3200">
              <a:solidFill>
                <a:srgbClr val="7030A0"/>
              </a:solidFill>
              <a:latin typeface="Verdana"/>
              <a:ea typeface="Verdana"/>
              <a:cs typeface="Verdana"/>
              <a:sym typeface="Verdana"/>
            </a:endParaRPr>
          </a:p>
          <a:p>
            <a:pPr marL="186262" lvl="0" indent="0" algn="l" rtl="0">
              <a:lnSpc>
                <a:spcPct val="90000"/>
              </a:lnSpc>
              <a:spcBef>
                <a:spcPts val="0"/>
              </a:spcBef>
              <a:spcAft>
                <a:spcPts val="0"/>
              </a:spcAft>
              <a:buSzPts val="1400"/>
              <a:buNone/>
            </a:pPr>
            <a:r>
              <a:rPr lang="en-GB" sz="3200">
                <a:solidFill>
                  <a:srgbClr val="7030A0"/>
                </a:solidFill>
                <a:latin typeface="Verdana"/>
                <a:ea typeface="Verdana"/>
                <a:cs typeface="Verdana"/>
                <a:sym typeface="Verdana"/>
              </a:rPr>
              <a:t>SENDCo: Mrs Hepworth</a:t>
            </a:r>
            <a:endParaRPr/>
          </a:p>
          <a:p>
            <a:pPr marL="186262" lvl="0" indent="0" algn="l" rtl="0">
              <a:lnSpc>
                <a:spcPct val="90000"/>
              </a:lnSpc>
              <a:spcBef>
                <a:spcPts val="0"/>
              </a:spcBef>
              <a:spcAft>
                <a:spcPts val="0"/>
              </a:spcAft>
              <a:buSzPts val="1400"/>
              <a:buNone/>
            </a:pPr>
            <a:r>
              <a:rPr lang="en-GB" sz="3200">
                <a:solidFill>
                  <a:srgbClr val="7030A0"/>
                </a:solidFill>
                <a:latin typeface="Verdana"/>
                <a:ea typeface="Verdana"/>
                <a:cs typeface="Verdana"/>
                <a:sym typeface="Verdana"/>
              </a:rPr>
              <a:t>Assistant SENDCo: Miss Gifford</a:t>
            </a:r>
            <a:endParaRPr/>
          </a:p>
          <a:p>
            <a:pPr marL="186262" lvl="0" indent="0" algn="l" rtl="0">
              <a:lnSpc>
                <a:spcPct val="90000"/>
              </a:lnSpc>
              <a:spcBef>
                <a:spcPts val="0"/>
              </a:spcBef>
              <a:spcAft>
                <a:spcPts val="0"/>
              </a:spcAft>
              <a:buSzPts val="1400"/>
              <a:buNone/>
            </a:pPr>
            <a:r>
              <a:rPr lang="en-GB" sz="3200">
                <a:solidFill>
                  <a:srgbClr val="7030A0"/>
                </a:solidFill>
                <a:latin typeface="Verdana"/>
                <a:ea typeface="Verdana"/>
                <a:cs typeface="Verdana"/>
                <a:sym typeface="Verdana"/>
              </a:rPr>
              <a:t>SEN Teachers: Miss Vaughan/</a:t>
            </a:r>
            <a:endParaRPr/>
          </a:p>
          <a:p>
            <a:pPr marL="186262" lvl="0" indent="0" algn="l" rtl="0">
              <a:lnSpc>
                <a:spcPct val="90000"/>
              </a:lnSpc>
              <a:spcBef>
                <a:spcPts val="0"/>
              </a:spcBef>
              <a:spcAft>
                <a:spcPts val="0"/>
              </a:spcAft>
              <a:buSzPts val="1400"/>
              <a:buNone/>
            </a:pPr>
            <a:r>
              <a:rPr lang="en-GB" sz="3200">
                <a:solidFill>
                  <a:srgbClr val="7030A0"/>
                </a:solidFill>
                <a:latin typeface="Verdana"/>
                <a:ea typeface="Verdana"/>
                <a:cs typeface="Verdana"/>
                <a:sym typeface="Verdana"/>
              </a:rPr>
              <a:t>Mrs Laurie</a:t>
            </a:r>
            <a:endParaRPr/>
          </a:p>
        </p:txBody>
      </p:sp>
      <p:pic>
        <p:nvPicPr>
          <p:cNvPr id="150" name="Google Shape;150;p6"/>
          <p:cNvPicPr preferRelativeResize="0"/>
          <p:nvPr/>
        </p:nvPicPr>
        <p:blipFill rotWithShape="1">
          <a:blip r:embed="rId3">
            <a:alphaModFix/>
          </a:blip>
          <a:srcRect/>
          <a:stretch/>
        </p:blipFill>
        <p:spPr>
          <a:xfrm>
            <a:off x="7514848" y="1490759"/>
            <a:ext cx="1885950" cy="2066925"/>
          </a:xfrm>
          <a:prstGeom prst="rect">
            <a:avLst/>
          </a:prstGeom>
          <a:noFill/>
          <a:ln>
            <a:noFill/>
          </a:ln>
        </p:spPr>
      </p:pic>
      <p:pic>
        <p:nvPicPr>
          <p:cNvPr id="151" name="Google Shape;151;p6" descr="https://lh7-us.googleusercontent.com/docsz/AD_4nXco_HuWf_PIaSasga6S_uGvj6dV6vs7f9LBsW9dePyAfYy_LnUpBYWG4KED-N2u3YIqEM0yIUOK6WuA-qH9elSvGSR6bqcVB4PIPH3mNL_ev0JDvsLzPYJUaeeWYJW0xu1NQVU55-UWEne2mpbz_CFsc9vytP7LnkoEGrlW?key=nInoDWV6n9b1VMgwNX6c6Q"/>
          <p:cNvPicPr preferRelativeResize="0"/>
          <p:nvPr/>
        </p:nvPicPr>
        <p:blipFill rotWithShape="1">
          <a:blip r:embed="rId4">
            <a:alphaModFix/>
          </a:blip>
          <a:srcRect/>
          <a:stretch/>
        </p:blipFill>
        <p:spPr>
          <a:xfrm>
            <a:off x="9704142" y="1490758"/>
            <a:ext cx="1649658" cy="2066925"/>
          </a:xfrm>
          <a:prstGeom prst="rect">
            <a:avLst/>
          </a:prstGeom>
          <a:noFill/>
          <a:ln>
            <a:noFill/>
          </a:ln>
        </p:spPr>
      </p:pic>
      <p:pic>
        <p:nvPicPr>
          <p:cNvPr id="152" name="Google Shape;152;p6" descr="https://lh7-us.googleusercontent.com/docsz/AD_4nXf419PRlIYK4-dul2FvkG3SkhLTAtFaXoHyUtIxJTCzMY4PXjcCzz3FSwtDYzEad0slyJbI_uiRweQ1R5Sc-IYPhZlimWHlNVh3Teco7J-qvEH956ExBmlFZRDe-QxrhQO5jR4IUXwNiYjbYtG-n4PKJcFAx_fiTeDambyXjA?key=nInoDWV6n9b1VMgwNX6c6Q"/>
          <p:cNvPicPr preferRelativeResize="0"/>
          <p:nvPr/>
        </p:nvPicPr>
        <p:blipFill rotWithShape="1">
          <a:blip r:embed="rId5">
            <a:alphaModFix/>
          </a:blip>
          <a:srcRect/>
          <a:stretch/>
        </p:blipFill>
        <p:spPr>
          <a:xfrm>
            <a:off x="7703048" y="3689660"/>
            <a:ext cx="1509551" cy="2066924"/>
          </a:xfrm>
          <a:prstGeom prst="rect">
            <a:avLst/>
          </a:prstGeom>
          <a:noFill/>
          <a:ln>
            <a:noFill/>
          </a:ln>
        </p:spPr>
      </p:pic>
      <p:pic>
        <p:nvPicPr>
          <p:cNvPr id="153" name="Google Shape;153;p6"/>
          <p:cNvPicPr preferRelativeResize="0"/>
          <p:nvPr/>
        </p:nvPicPr>
        <p:blipFill rotWithShape="1">
          <a:blip r:embed="rId6">
            <a:alphaModFix/>
          </a:blip>
          <a:srcRect/>
          <a:stretch/>
        </p:blipFill>
        <p:spPr>
          <a:xfrm>
            <a:off x="9820134" y="3689660"/>
            <a:ext cx="1521706" cy="211283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9">
                                            <p:txEl>
                                              <p:pRg st="0" end="0"/>
                                            </p:txEl>
                                          </p:spTgt>
                                        </p:tgtEl>
                                        <p:attrNameLst>
                                          <p:attrName>style.visibility</p:attrName>
                                        </p:attrNameLst>
                                      </p:cBhvr>
                                      <p:to>
                                        <p:strVal val="visible"/>
                                      </p:to>
                                    </p:set>
                                    <p:animEffect transition="in" filter="fade">
                                      <p:cBhvr>
                                        <p:cTn id="7" dur="1000"/>
                                        <p:tgtEl>
                                          <p:spTgt spid="14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9">
                                            <p:txEl>
                                              <p:pRg st="1" end="1"/>
                                            </p:txEl>
                                          </p:spTgt>
                                        </p:tgtEl>
                                        <p:attrNameLst>
                                          <p:attrName>style.visibility</p:attrName>
                                        </p:attrNameLst>
                                      </p:cBhvr>
                                      <p:to>
                                        <p:strVal val="visible"/>
                                      </p:to>
                                    </p:set>
                                    <p:animEffect transition="in" filter="fade">
                                      <p:cBhvr>
                                        <p:cTn id="12" dur="1000"/>
                                        <p:tgtEl>
                                          <p:spTgt spid="14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9">
                                            <p:txEl>
                                              <p:pRg st="2" end="2"/>
                                            </p:txEl>
                                          </p:spTgt>
                                        </p:tgtEl>
                                        <p:attrNameLst>
                                          <p:attrName>style.visibility</p:attrName>
                                        </p:attrNameLst>
                                      </p:cBhvr>
                                      <p:to>
                                        <p:strVal val="visible"/>
                                      </p:to>
                                    </p:set>
                                    <p:animEffect transition="in" filter="fade">
                                      <p:cBhvr>
                                        <p:cTn id="17" dur="1000"/>
                                        <p:tgtEl>
                                          <p:spTgt spid="14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9">
                                            <p:txEl>
                                              <p:pRg st="3" end="3"/>
                                            </p:txEl>
                                          </p:spTgt>
                                        </p:tgtEl>
                                        <p:attrNameLst>
                                          <p:attrName>style.visibility</p:attrName>
                                        </p:attrNameLst>
                                      </p:cBhvr>
                                      <p:to>
                                        <p:strVal val="visible"/>
                                      </p:to>
                                    </p:set>
                                    <p:animEffect transition="in" filter="fade">
                                      <p:cBhvr>
                                        <p:cTn id="22" dur="1000"/>
                                        <p:tgtEl>
                                          <p:spTgt spid="14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9">
                                            <p:txEl>
                                              <p:pRg st="4" end="4"/>
                                            </p:txEl>
                                          </p:spTgt>
                                        </p:tgtEl>
                                        <p:attrNameLst>
                                          <p:attrName>style.visibility</p:attrName>
                                        </p:attrNameLst>
                                      </p:cBhvr>
                                      <p:to>
                                        <p:strVal val="visible"/>
                                      </p:to>
                                    </p:set>
                                    <p:animEffect transition="in" filter="fade">
                                      <p:cBhvr>
                                        <p:cTn id="27" dur="1000"/>
                                        <p:tgtEl>
                                          <p:spTgt spid="14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9">
                                            <p:txEl>
                                              <p:pRg st="5" end="5"/>
                                            </p:txEl>
                                          </p:spTgt>
                                        </p:tgtEl>
                                        <p:attrNameLst>
                                          <p:attrName>style.visibility</p:attrName>
                                        </p:attrNameLst>
                                      </p:cBhvr>
                                      <p:to>
                                        <p:strVal val="visible"/>
                                      </p:to>
                                    </p:set>
                                    <p:animEffect transition="in" filter="fade">
                                      <p:cBhvr>
                                        <p:cTn id="32" dur="1000"/>
                                        <p:tgtEl>
                                          <p:spTgt spid="14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9">
                                            <p:txEl>
                                              <p:pRg st="6" end="6"/>
                                            </p:txEl>
                                          </p:spTgt>
                                        </p:tgtEl>
                                        <p:attrNameLst>
                                          <p:attrName>style.visibility</p:attrName>
                                        </p:attrNameLst>
                                      </p:cBhvr>
                                      <p:to>
                                        <p:strVal val="visible"/>
                                      </p:to>
                                    </p:set>
                                    <p:animEffect transition="in" filter="fade">
                                      <p:cBhvr>
                                        <p:cTn id="37" dur="1000"/>
                                        <p:tgtEl>
                                          <p:spTgt spid="14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8"/>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SzPts val="1400"/>
              <a:buNone/>
            </a:pPr>
            <a:r>
              <a:rPr lang="en-GB" sz="4800" b="1">
                <a:solidFill>
                  <a:srgbClr val="9A57CC"/>
                </a:solidFill>
              </a:rPr>
              <a:t>SAFEGUARDING TEAM</a:t>
            </a:r>
            <a:endParaRPr sz="4800">
              <a:solidFill>
                <a:srgbClr val="9A57CC"/>
              </a:solidFill>
            </a:endParaRPr>
          </a:p>
        </p:txBody>
      </p:sp>
      <p:sp>
        <p:nvSpPr>
          <p:cNvPr id="159" name="Google Shape;159;p8"/>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60" name="Google Shape;160;p8"/>
          <p:cNvSpPr/>
          <p:nvPr/>
        </p:nvSpPr>
        <p:spPr>
          <a:xfrm>
            <a:off x="152400" y="1524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61" name="Google Shape;161;p8"/>
          <p:cNvSpPr/>
          <p:nvPr/>
        </p:nvSpPr>
        <p:spPr>
          <a:xfrm>
            <a:off x="304800" y="3048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162" name="Google Shape;162;p8"/>
          <p:cNvPicPr preferRelativeResize="0"/>
          <p:nvPr/>
        </p:nvPicPr>
        <p:blipFill rotWithShape="1">
          <a:blip r:embed="rId3">
            <a:alphaModFix/>
          </a:blip>
          <a:srcRect/>
          <a:stretch/>
        </p:blipFill>
        <p:spPr>
          <a:xfrm>
            <a:off x="838200" y="1544320"/>
            <a:ext cx="3210278" cy="4013200"/>
          </a:xfrm>
          <a:prstGeom prst="rect">
            <a:avLst/>
          </a:prstGeom>
          <a:noFill/>
          <a:ln>
            <a:noFill/>
          </a:ln>
        </p:spPr>
      </p:pic>
      <p:sp>
        <p:nvSpPr>
          <p:cNvPr id="163" name="Google Shape;163;p8"/>
          <p:cNvSpPr txBox="1">
            <a:spLocks noGrp="1"/>
          </p:cNvSpPr>
          <p:nvPr>
            <p:ph type="body" idx="1"/>
          </p:nvPr>
        </p:nvSpPr>
        <p:spPr>
          <a:xfrm>
            <a:off x="4394200" y="2351129"/>
            <a:ext cx="6908800" cy="2545986"/>
          </a:xfrm>
          <a:prstGeom prst="rect">
            <a:avLst/>
          </a:prstGeom>
          <a:noFill/>
          <a:ln>
            <a:noFill/>
          </a:ln>
        </p:spPr>
        <p:txBody>
          <a:bodyPr spcFirstLastPara="1" wrap="square" lIns="68575" tIns="34275" rIns="68575" bIns="34275" anchor="t" anchorCtr="0">
            <a:noAutofit/>
          </a:bodyPr>
          <a:lstStyle/>
          <a:p>
            <a:pPr marL="186262" lvl="0" indent="0" algn="l" rtl="0">
              <a:lnSpc>
                <a:spcPct val="90000"/>
              </a:lnSpc>
              <a:spcBef>
                <a:spcPts val="1067"/>
              </a:spcBef>
              <a:spcAft>
                <a:spcPts val="0"/>
              </a:spcAft>
              <a:buSzPts val="1400"/>
              <a:buNone/>
            </a:pPr>
            <a:r>
              <a:rPr lang="en-GB" sz="2300"/>
              <a:t>We have a dedicated safeguarding team led by our DSL (Designated Safeguarding Lead) Mrs Theobald.</a:t>
            </a:r>
            <a:endParaRPr/>
          </a:p>
          <a:p>
            <a:pPr marL="186262" lvl="0" indent="0" algn="l" rtl="0">
              <a:lnSpc>
                <a:spcPct val="90000"/>
              </a:lnSpc>
              <a:spcBef>
                <a:spcPts val="1067"/>
              </a:spcBef>
              <a:spcAft>
                <a:spcPts val="0"/>
              </a:spcAft>
              <a:buSzPts val="1400"/>
              <a:buNone/>
            </a:pPr>
            <a:r>
              <a:rPr lang="en-GB" sz="2300"/>
              <a:t>This team includes all Heads of Year alongside Mrs Hepworth and Miss Vaughan.</a:t>
            </a:r>
            <a:endParaRPr sz="2300"/>
          </a:p>
          <a:p>
            <a:pPr marL="186262" lvl="0" indent="0" algn="just" rtl="0">
              <a:lnSpc>
                <a:spcPct val="90000"/>
              </a:lnSpc>
              <a:spcBef>
                <a:spcPts val="1067"/>
              </a:spcBef>
              <a:spcAft>
                <a:spcPts val="0"/>
              </a:spcAft>
              <a:buSzPts val="1400"/>
              <a:buNone/>
            </a:pPr>
            <a:endParaRPr sz="21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9"/>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p>
            <a:pPr marL="0" lvl="0" indent="0" algn="ctr" rtl="0">
              <a:lnSpc>
                <a:spcPct val="90000"/>
              </a:lnSpc>
              <a:spcBef>
                <a:spcPts val="0"/>
              </a:spcBef>
              <a:spcAft>
                <a:spcPts val="0"/>
              </a:spcAft>
              <a:buSzPts val="1400"/>
              <a:buNone/>
            </a:pPr>
            <a:r>
              <a:rPr lang="en-GB" sz="4800" b="1">
                <a:solidFill>
                  <a:srgbClr val="9A57CC"/>
                </a:solidFill>
              </a:rPr>
              <a:t>A TYPICAL YEAR AT PIX BROOK</a:t>
            </a:r>
            <a:endParaRPr sz="4800">
              <a:solidFill>
                <a:srgbClr val="9A57CC"/>
              </a:solidFill>
            </a:endParaRPr>
          </a:p>
        </p:txBody>
      </p:sp>
      <p:sp>
        <p:nvSpPr>
          <p:cNvPr id="179" name="Google Shape;179;p9"/>
          <p:cNvSpPr txBox="1">
            <a:spLocks noGrp="1"/>
          </p:cNvSpPr>
          <p:nvPr>
            <p:ph type="body" idx="1"/>
          </p:nvPr>
        </p:nvSpPr>
        <p:spPr>
          <a:xfrm>
            <a:off x="838200" y="1751049"/>
            <a:ext cx="10515600" cy="3877892"/>
          </a:xfrm>
          <a:prstGeom prst="rect">
            <a:avLst/>
          </a:prstGeom>
          <a:noFill/>
          <a:ln>
            <a:noFill/>
          </a:ln>
        </p:spPr>
        <p:txBody>
          <a:bodyPr spcFirstLastPara="1" wrap="square" lIns="68575" tIns="34275" rIns="68575" bIns="34275" anchor="t" anchorCtr="0">
            <a:normAutofit/>
          </a:bodyPr>
          <a:lstStyle/>
          <a:p>
            <a:pPr marL="609585" lvl="0" indent="-423323" algn="l" rtl="0">
              <a:lnSpc>
                <a:spcPct val="90000"/>
              </a:lnSpc>
              <a:spcBef>
                <a:spcPts val="1067"/>
              </a:spcBef>
              <a:spcAft>
                <a:spcPts val="0"/>
              </a:spcAft>
              <a:buClr>
                <a:srgbClr val="7030A0"/>
              </a:buClr>
              <a:buSzPts val="1400"/>
              <a:buFont typeface="Noto Sans Symbols"/>
              <a:buChar char="✔"/>
            </a:pPr>
            <a:r>
              <a:rPr lang="en-GB" sz="2800"/>
              <a:t>Parents Evenings</a:t>
            </a:r>
            <a:endParaRPr/>
          </a:p>
          <a:p>
            <a:pPr marL="609585" lvl="0" indent="-423323" algn="l" rtl="0">
              <a:lnSpc>
                <a:spcPct val="90000"/>
              </a:lnSpc>
              <a:spcBef>
                <a:spcPts val="1067"/>
              </a:spcBef>
              <a:spcAft>
                <a:spcPts val="0"/>
              </a:spcAft>
              <a:buClr>
                <a:srgbClr val="7030A0"/>
              </a:buClr>
              <a:buSzPts val="1400"/>
              <a:buFont typeface="Noto Sans Symbols"/>
              <a:buChar char="✔"/>
            </a:pPr>
            <a:r>
              <a:rPr lang="en-GB" sz="2800"/>
              <a:t>Open Evening</a:t>
            </a:r>
            <a:endParaRPr/>
          </a:p>
          <a:p>
            <a:pPr marL="609585" lvl="0" indent="-423323" algn="l" rtl="0">
              <a:lnSpc>
                <a:spcPct val="90000"/>
              </a:lnSpc>
              <a:spcBef>
                <a:spcPts val="1067"/>
              </a:spcBef>
              <a:spcAft>
                <a:spcPts val="0"/>
              </a:spcAft>
              <a:buClr>
                <a:srgbClr val="7030A0"/>
              </a:buClr>
              <a:buSzPts val="1400"/>
              <a:buFont typeface="Noto Sans Symbols"/>
              <a:buChar char="✔"/>
            </a:pPr>
            <a:r>
              <a:rPr lang="en-GB" sz="2800"/>
              <a:t>Trips: Cadbury’s World/ Pantomime/Young Voices etc</a:t>
            </a:r>
            <a:endParaRPr/>
          </a:p>
          <a:p>
            <a:pPr marL="609585" lvl="0" indent="-423323" algn="l" rtl="0">
              <a:lnSpc>
                <a:spcPct val="90000"/>
              </a:lnSpc>
              <a:spcBef>
                <a:spcPts val="1067"/>
              </a:spcBef>
              <a:spcAft>
                <a:spcPts val="0"/>
              </a:spcAft>
              <a:buClr>
                <a:srgbClr val="7030A0"/>
              </a:buClr>
              <a:buSzPts val="1400"/>
              <a:buFont typeface="Noto Sans Symbols"/>
              <a:buChar char="✔"/>
            </a:pPr>
            <a:r>
              <a:rPr lang="en-GB" sz="2800"/>
              <a:t>Celebration Assemblies</a:t>
            </a:r>
            <a:endParaRPr/>
          </a:p>
          <a:p>
            <a:pPr marL="609585" lvl="0" indent="-423323" algn="l" rtl="0">
              <a:lnSpc>
                <a:spcPct val="90000"/>
              </a:lnSpc>
              <a:spcBef>
                <a:spcPts val="1067"/>
              </a:spcBef>
              <a:spcAft>
                <a:spcPts val="0"/>
              </a:spcAft>
              <a:buClr>
                <a:srgbClr val="7030A0"/>
              </a:buClr>
              <a:buSzPts val="1400"/>
              <a:buFont typeface="Noto Sans Symbols"/>
              <a:buChar char="✔"/>
            </a:pPr>
            <a:r>
              <a:rPr lang="en-GB" sz="2800"/>
              <a:t>Visitors: Pop up planetarium</a:t>
            </a:r>
            <a:endParaRPr/>
          </a:p>
          <a:p>
            <a:pPr marL="609585" lvl="0" indent="-423323" algn="l" rtl="0">
              <a:lnSpc>
                <a:spcPct val="90000"/>
              </a:lnSpc>
              <a:spcBef>
                <a:spcPts val="1067"/>
              </a:spcBef>
              <a:spcAft>
                <a:spcPts val="0"/>
              </a:spcAft>
              <a:buClr>
                <a:srgbClr val="7030A0"/>
              </a:buClr>
              <a:buSzPts val="1400"/>
              <a:buFont typeface="Noto Sans Symbols"/>
              <a:buChar char="✔"/>
            </a:pPr>
            <a:r>
              <a:rPr lang="en-GB" sz="2800"/>
              <a:t>Sports Day</a:t>
            </a:r>
            <a:endParaRPr/>
          </a:p>
          <a:p>
            <a:pPr marL="609585" lvl="0" indent="-423323" algn="l" rtl="0">
              <a:lnSpc>
                <a:spcPct val="90000"/>
              </a:lnSpc>
              <a:spcBef>
                <a:spcPts val="1067"/>
              </a:spcBef>
              <a:spcAft>
                <a:spcPts val="0"/>
              </a:spcAft>
              <a:buClr>
                <a:srgbClr val="7030A0"/>
              </a:buClr>
              <a:buSzPts val="1400"/>
              <a:buFont typeface="Noto Sans Symbols"/>
              <a:buChar char="✔"/>
            </a:pPr>
            <a:r>
              <a:rPr lang="en-GB" sz="2800"/>
              <a:t>Plus many more added throughout the year.</a:t>
            </a:r>
            <a:endParaRPr/>
          </a:p>
        </p:txBody>
      </p:sp>
      <p:sp>
        <p:nvSpPr>
          <p:cNvPr id="180" name="Google Shape;180;p9"/>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1" name="Google Shape;181;p9"/>
          <p:cNvSpPr/>
          <p:nvPr/>
        </p:nvSpPr>
        <p:spPr>
          <a:xfrm>
            <a:off x="152400" y="1524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2" name="Google Shape;182;p9"/>
          <p:cNvSpPr/>
          <p:nvPr/>
        </p:nvSpPr>
        <p:spPr>
          <a:xfrm>
            <a:off x="304800" y="3048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9">
                                            <p:txEl>
                                              <p:pRg st="0" end="0"/>
                                            </p:txEl>
                                          </p:spTgt>
                                        </p:tgtEl>
                                        <p:attrNameLst>
                                          <p:attrName>style.visibility</p:attrName>
                                        </p:attrNameLst>
                                      </p:cBhvr>
                                      <p:to>
                                        <p:strVal val="visible"/>
                                      </p:to>
                                    </p:set>
                                    <p:animEffect transition="in" filter="fade">
                                      <p:cBhvr>
                                        <p:cTn id="7" dur="1000"/>
                                        <p:tgtEl>
                                          <p:spTgt spid="1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9">
                                            <p:txEl>
                                              <p:pRg st="1" end="1"/>
                                            </p:txEl>
                                          </p:spTgt>
                                        </p:tgtEl>
                                        <p:attrNameLst>
                                          <p:attrName>style.visibility</p:attrName>
                                        </p:attrNameLst>
                                      </p:cBhvr>
                                      <p:to>
                                        <p:strVal val="visible"/>
                                      </p:to>
                                    </p:set>
                                    <p:animEffect transition="in" filter="fade">
                                      <p:cBhvr>
                                        <p:cTn id="12" dur="1000"/>
                                        <p:tgtEl>
                                          <p:spTgt spid="17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9">
                                            <p:txEl>
                                              <p:pRg st="2" end="2"/>
                                            </p:txEl>
                                          </p:spTgt>
                                        </p:tgtEl>
                                        <p:attrNameLst>
                                          <p:attrName>style.visibility</p:attrName>
                                        </p:attrNameLst>
                                      </p:cBhvr>
                                      <p:to>
                                        <p:strVal val="visible"/>
                                      </p:to>
                                    </p:set>
                                    <p:animEffect transition="in" filter="fade">
                                      <p:cBhvr>
                                        <p:cTn id="17" dur="1000"/>
                                        <p:tgtEl>
                                          <p:spTgt spid="17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9">
                                            <p:txEl>
                                              <p:pRg st="3" end="3"/>
                                            </p:txEl>
                                          </p:spTgt>
                                        </p:tgtEl>
                                        <p:attrNameLst>
                                          <p:attrName>style.visibility</p:attrName>
                                        </p:attrNameLst>
                                      </p:cBhvr>
                                      <p:to>
                                        <p:strVal val="visible"/>
                                      </p:to>
                                    </p:set>
                                    <p:animEffect transition="in" filter="fade">
                                      <p:cBhvr>
                                        <p:cTn id="22" dur="1000"/>
                                        <p:tgtEl>
                                          <p:spTgt spid="17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9">
                                            <p:txEl>
                                              <p:pRg st="4" end="4"/>
                                            </p:txEl>
                                          </p:spTgt>
                                        </p:tgtEl>
                                        <p:attrNameLst>
                                          <p:attrName>style.visibility</p:attrName>
                                        </p:attrNameLst>
                                      </p:cBhvr>
                                      <p:to>
                                        <p:strVal val="visible"/>
                                      </p:to>
                                    </p:set>
                                    <p:animEffect transition="in" filter="fade">
                                      <p:cBhvr>
                                        <p:cTn id="27" dur="1000"/>
                                        <p:tgtEl>
                                          <p:spTgt spid="17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79">
                                            <p:txEl>
                                              <p:pRg st="5" end="5"/>
                                            </p:txEl>
                                          </p:spTgt>
                                        </p:tgtEl>
                                        <p:attrNameLst>
                                          <p:attrName>style.visibility</p:attrName>
                                        </p:attrNameLst>
                                      </p:cBhvr>
                                      <p:to>
                                        <p:strVal val="visible"/>
                                      </p:to>
                                    </p:set>
                                    <p:animEffect transition="in" filter="fade">
                                      <p:cBhvr>
                                        <p:cTn id="32" dur="1000"/>
                                        <p:tgtEl>
                                          <p:spTgt spid="17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79">
                                            <p:txEl>
                                              <p:pRg st="6" end="6"/>
                                            </p:txEl>
                                          </p:spTgt>
                                        </p:tgtEl>
                                        <p:attrNameLst>
                                          <p:attrName>style.visibility</p:attrName>
                                        </p:attrNameLst>
                                      </p:cBhvr>
                                      <p:to>
                                        <p:strVal val="visible"/>
                                      </p:to>
                                    </p:set>
                                    <p:animEffect transition="in" filter="fade">
                                      <p:cBhvr>
                                        <p:cTn id="37" dur="1000"/>
                                        <p:tgtEl>
                                          <p:spTgt spid="17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10"/>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p>
            <a:pPr marL="0" lvl="0" indent="0" algn="ctr" rtl="0">
              <a:lnSpc>
                <a:spcPct val="90000"/>
              </a:lnSpc>
              <a:spcBef>
                <a:spcPts val="0"/>
              </a:spcBef>
              <a:spcAft>
                <a:spcPts val="0"/>
              </a:spcAft>
              <a:buSzPts val="1400"/>
              <a:buNone/>
            </a:pPr>
            <a:r>
              <a:rPr lang="en-GB" sz="4400">
                <a:solidFill>
                  <a:srgbClr val="9A57CC"/>
                </a:solidFill>
              </a:rPr>
              <a:t>It will be a busy and exciting year for you and your children…</a:t>
            </a:r>
            <a:endParaRPr sz="4400">
              <a:solidFill>
                <a:srgbClr val="9A57CC"/>
              </a:solidFill>
            </a:endParaRPr>
          </a:p>
        </p:txBody>
      </p:sp>
      <p:sp>
        <p:nvSpPr>
          <p:cNvPr id="188" name="Google Shape;188;p10"/>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9" name="Google Shape;189;p10"/>
          <p:cNvSpPr/>
          <p:nvPr/>
        </p:nvSpPr>
        <p:spPr>
          <a:xfrm>
            <a:off x="152400" y="1524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0" name="Google Shape;190;p10"/>
          <p:cNvSpPr/>
          <p:nvPr/>
        </p:nvSpPr>
        <p:spPr>
          <a:xfrm>
            <a:off x="304800" y="30480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1" name="Google Shape;191;p10"/>
          <p:cNvSpPr txBox="1"/>
          <p:nvPr/>
        </p:nvSpPr>
        <p:spPr>
          <a:xfrm>
            <a:off x="838201" y="1903450"/>
            <a:ext cx="9095700" cy="147000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9957CC"/>
              </a:buClr>
              <a:buSzPts val="4400"/>
              <a:buFont typeface="Trebuchet MS"/>
              <a:buNone/>
            </a:pPr>
            <a:r>
              <a:rPr lang="en-GB" sz="4400" b="1" i="0" u="none" strike="noStrike" cap="none">
                <a:solidFill>
                  <a:srgbClr val="9957CC"/>
                </a:solidFill>
                <a:latin typeface="Trebuchet MS"/>
                <a:ea typeface="Trebuchet MS"/>
                <a:cs typeface="Trebuchet MS"/>
                <a:sym typeface="Trebuchet MS"/>
              </a:rPr>
              <a:t>BUT ABOVE ALL… </a:t>
            </a:r>
            <a:r>
              <a:rPr lang="en-GB" sz="5400" b="1" i="0" u="none" strike="noStrike" cap="none">
                <a:solidFill>
                  <a:srgbClr val="9957CC"/>
                </a:solidFill>
                <a:latin typeface="Trebuchet MS"/>
                <a:ea typeface="Trebuchet MS"/>
                <a:cs typeface="Trebuchet MS"/>
                <a:sym typeface="Trebuchet MS"/>
              </a:rPr>
              <a:t>RELAX!</a:t>
            </a:r>
            <a:r>
              <a:rPr lang="en-GB" sz="4400" b="1" i="0" u="sng" strike="noStrike" cap="none">
                <a:solidFill>
                  <a:srgbClr val="9957CC"/>
                </a:solidFill>
                <a:latin typeface="Trebuchet MS"/>
                <a:ea typeface="Trebuchet MS"/>
                <a:cs typeface="Trebuchet MS"/>
                <a:sym typeface="Trebuchet MS"/>
              </a:rPr>
              <a:t> </a:t>
            </a:r>
            <a:endParaRPr sz="1400" b="0" i="0" u="none" strike="noStrike" cap="none">
              <a:solidFill>
                <a:srgbClr val="000000"/>
              </a:solidFill>
              <a:latin typeface="Arial"/>
              <a:ea typeface="Arial"/>
              <a:cs typeface="Arial"/>
              <a:sym typeface="Arial"/>
            </a:endParaRPr>
          </a:p>
        </p:txBody>
      </p:sp>
      <p:sp>
        <p:nvSpPr>
          <p:cNvPr id="192" name="Google Shape;192;p10"/>
          <p:cNvSpPr txBox="1"/>
          <p:nvPr/>
        </p:nvSpPr>
        <p:spPr>
          <a:xfrm>
            <a:off x="792628" y="3004025"/>
            <a:ext cx="10457700" cy="273690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C7A2E3"/>
              </a:buClr>
              <a:buSzPts val="4320"/>
              <a:buFont typeface="Noto Sans Symbols"/>
              <a:buNone/>
            </a:pPr>
            <a:endParaRPr sz="2800" b="0" i="0" u="none" strike="noStrike" cap="none">
              <a:solidFill>
                <a:srgbClr val="000000"/>
              </a:solidFill>
              <a:latin typeface="Trebuchet MS"/>
              <a:ea typeface="Trebuchet MS"/>
              <a:cs typeface="Trebuchet MS"/>
              <a:sym typeface="Trebuchet MS"/>
            </a:endParaRPr>
          </a:p>
          <a:p>
            <a:pPr marL="0" marR="0" lvl="0" indent="0" algn="ctr" rtl="0">
              <a:lnSpc>
                <a:spcPct val="100000"/>
              </a:lnSpc>
              <a:spcBef>
                <a:spcPts val="750"/>
              </a:spcBef>
              <a:spcAft>
                <a:spcPts val="0"/>
              </a:spcAft>
              <a:buClr>
                <a:srgbClr val="C7A2E3"/>
              </a:buClr>
              <a:buSzPts val="2240"/>
              <a:buFont typeface="Noto Sans Symbols"/>
              <a:buNone/>
            </a:pPr>
            <a:r>
              <a:rPr lang="en-GB" sz="2800" b="0" i="0" u="none" strike="noStrike" cap="none">
                <a:solidFill>
                  <a:srgbClr val="682D95"/>
                </a:solidFill>
                <a:latin typeface="Trebuchet MS"/>
                <a:ea typeface="Trebuchet MS"/>
                <a:cs typeface="Trebuchet MS"/>
                <a:sym typeface="Trebuchet MS"/>
              </a:rPr>
              <a:t>Pix Brook pupils are happy and confident pupils! Amazing things happen here as…</a:t>
            </a:r>
            <a:endParaRPr sz="5400" b="0" i="0" u="none" strike="noStrike" cap="none">
              <a:solidFill>
                <a:srgbClr val="682D95"/>
              </a:solidFill>
              <a:latin typeface="Trebuchet MS"/>
              <a:ea typeface="Trebuchet MS"/>
              <a:cs typeface="Trebuchet MS"/>
              <a:sym typeface="Trebuchet MS"/>
            </a:endParaRPr>
          </a:p>
        </p:txBody>
      </p:sp>
      <p:sp>
        <p:nvSpPr>
          <p:cNvPr id="193" name="Google Shape;193;p10"/>
          <p:cNvSpPr txBox="1"/>
          <p:nvPr/>
        </p:nvSpPr>
        <p:spPr>
          <a:xfrm>
            <a:off x="503549" y="4902670"/>
            <a:ext cx="10850251" cy="838254"/>
          </a:xfrm>
          <a:prstGeom prst="rect">
            <a:avLst/>
          </a:prstGeom>
          <a:solidFill>
            <a:schemeClr val="lt1"/>
          </a:solidFill>
          <a:ln w="9525" cap="flat" cmpd="sng">
            <a:solidFill>
              <a:srgbClr val="7030A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682D95"/>
              </a:buClr>
              <a:buSzPts val="4400"/>
              <a:buFont typeface="Trebuchet MS"/>
              <a:buNone/>
            </a:pPr>
            <a:r>
              <a:rPr lang="en-GB" sz="4400" b="1" i="0" u="none" strike="noStrike" cap="none">
                <a:solidFill>
                  <a:srgbClr val="682D95"/>
                </a:solidFill>
                <a:latin typeface="Trebuchet MS"/>
                <a:ea typeface="Trebuchet MS"/>
                <a:cs typeface="Trebuchet MS"/>
                <a:sym typeface="Trebuchet MS"/>
              </a:rPr>
              <a:t>WE ARE ALL TEAM PIX BROOK!</a:t>
            </a:r>
            <a:endParaRPr sz="4400" b="1" i="0" u="none" strike="noStrike" cap="none">
              <a:solidFill>
                <a:srgbClr val="682D95"/>
              </a:solidFill>
              <a:latin typeface="Trebuchet MS"/>
              <a:ea typeface="Trebuchet MS"/>
              <a:cs typeface="Trebuchet MS"/>
              <a:sym typeface="Trebuchet M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1"/>
                                        </p:tgtEl>
                                        <p:attrNameLst>
                                          <p:attrName>style.visibility</p:attrName>
                                        </p:attrNameLst>
                                      </p:cBhvr>
                                      <p:to>
                                        <p:strVal val="visible"/>
                                      </p:to>
                                    </p:set>
                                    <p:animEffect transition="in" filter="fade">
                                      <p:cBhvr>
                                        <p:cTn id="7" dur="1000"/>
                                        <p:tgtEl>
                                          <p:spTgt spid="19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2">
                                            <p:txEl>
                                              <p:pRg st="0" end="0"/>
                                            </p:txEl>
                                          </p:spTgt>
                                        </p:tgtEl>
                                        <p:attrNameLst>
                                          <p:attrName>style.visibility</p:attrName>
                                        </p:attrNameLst>
                                      </p:cBhvr>
                                      <p:to>
                                        <p:strVal val="visible"/>
                                      </p:to>
                                    </p:set>
                                    <p:animEffect transition="in" filter="fade">
                                      <p:cBhvr>
                                        <p:cTn id="12" dur="1000"/>
                                        <p:tgtEl>
                                          <p:spTgt spid="19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2">
                                            <p:txEl>
                                              <p:pRg st="1" end="1"/>
                                            </p:txEl>
                                          </p:spTgt>
                                        </p:tgtEl>
                                        <p:attrNameLst>
                                          <p:attrName>style.visibility</p:attrName>
                                        </p:attrNameLst>
                                      </p:cBhvr>
                                      <p:to>
                                        <p:strVal val="visible"/>
                                      </p:to>
                                    </p:set>
                                    <p:animEffect transition="in" filter="fade">
                                      <p:cBhvr>
                                        <p:cTn id="17" dur="1000"/>
                                        <p:tgtEl>
                                          <p:spTgt spid="19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93"/>
                                        </p:tgtEl>
                                        <p:attrNameLst>
                                          <p:attrName>style.visibility</p:attrName>
                                        </p:attrNameLst>
                                      </p:cBhvr>
                                      <p:to>
                                        <p:strVal val="visible"/>
                                      </p:to>
                                    </p:set>
                                    <p:animEffect transition="in" filter="fade">
                                      <p:cBhvr>
                                        <p:cTn id="22" dur="1000"/>
                                        <p:tgtEl>
                                          <p:spTgt spid="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1057</TotalTime>
  <Words>664</Words>
  <Application>Microsoft Office PowerPoint</Application>
  <PresentationFormat>Widescreen</PresentationFormat>
  <Paragraphs>83</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Noto Sans Symbols</vt:lpstr>
      <vt:lpstr>Trebuchet MS</vt:lpstr>
      <vt:lpstr>Verdana</vt:lpstr>
      <vt:lpstr>Simple Light</vt:lpstr>
      <vt:lpstr>Welcome New Year 5s</vt:lpstr>
      <vt:lpstr>Mrs Linehan Principal</vt:lpstr>
      <vt:lpstr>PowerPoint Presentation</vt:lpstr>
      <vt:lpstr>Mission, Vision and Values</vt:lpstr>
      <vt:lpstr>Mrs C Linehan, Principal</vt:lpstr>
      <vt:lpstr>PowerPoint Presentation</vt:lpstr>
      <vt:lpstr>WHAT TO EXPECT IN YEAR 5</vt:lpstr>
      <vt:lpstr>YEAR 5 FORM NAMES / TUTORS</vt:lpstr>
      <vt:lpstr>A MESSAGE FROM MR CRESSWELL</vt:lpstr>
      <vt:lpstr>TEACHING THE PRIMARY WAY</vt:lpstr>
      <vt:lpstr>EXPECTATIONS Owing Our Actions, Shaping Our Future</vt:lpstr>
      <vt:lpstr>PUPIL SUPPORT</vt:lpstr>
      <vt:lpstr>SAFEGUARDING TEAM</vt:lpstr>
      <vt:lpstr>A TYPICAL YEAR AT PIX BROOK</vt:lpstr>
      <vt:lpstr>It will be a busy and exciting year for you and your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New Year 5s</dc:title>
  <dc:creator>Charlotte Linehan</dc:creator>
  <cp:lastModifiedBy>Tracy Smyth (PBA)</cp:lastModifiedBy>
  <cp:revision>4</cp:revision>
  <dcterms:created xsi:type="dcterms:W3CDTF">2025-01-08T18:44:20Z</dcterms:created>
  <dcterms:modified xsi:type="dcterms:W3CDTF">2025-07-03T10:19:48Z</dcterms:modified>
</cp:coreProperties>
</file>