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68" r:id="rId2"/>
    <p:sldId id="262" r:id="rId3"/>
    <p:sldId id="272" r:id="rId4"/>
    <p:sldId id="269" r:id="rId5"/>
    <p:sldId id="270" r:id="rId6"/>
    <p:sldId id="271" r:id="rId7"/>
    <p:sldId id="274" r:id="rId8"/>
    <p:sldId id="275" r:id="rId9"/>
    <p:sldId id="276" r:id="rId10"/>
    <p:sldId id="273" r:id="rId11"/>
    <p:sldId id="278" r:id="rId12"/>
    <p:sldId id="277" r:id="rId13"/>
    <p:sldId id="27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5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9EEB28-1F31-4199-8755-7FE2A2C77C0E}" type="datetimeFigureOut">
              <a:rPr lang="en-GB" smtClean="0"/>
              <a:t>30/06/2025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EF9A2C-3260-4604-9D2E-B7B11EEBDF85}" type="slidenum">
              <a:rPr lang="en-GB" smtClean="0"/>
              <a:t>‹#›</a:t>
            </a:fld>
            <a:endParaRPr lang="en-GB"/>
          </a:p>
        </p:txBody>
      </p:sp>
    </p:spTree>
    <p:extLst>
      <p:ext uri="{BB962C8B-B14F-4D97-AF65-F5344CB8AC3E}">
        <p14:creationId xmlns:p14="http://schemas.microsoft.com/office/powerpoint/2010/main" val="1094650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94316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82418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04502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08295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85509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94705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79095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98673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35277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300969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32325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41222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1821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dirty="0"/>
          </a:p>
        </p:txBody>
      </p:sp>
      <p:sp>
        <p:nvSpPr>
          <p:cNvPr id="11" name="Google Shape;11;p9"/>
          <p:cNvSpPr txBox="1">
            <a:spLocks noGrp="1"/>
          </p:cNvSpPr>
          <p:nvPr>
            <p:ph type="body" idx="1"/>
          </p:nvPr>
        </p:nvSpPr>
        <p:spPr>
          <a:xfrm>
            <a:off x="838200" y="1825626"/>
            <a:ext cx="10515600" cy="3877892"/>
          </a:xfrm>
          <a:prstGeom prst="rect">
            <a:avLst/>
          </a:prstGeom>
          <a:noFill/>
          <a:ln>
            <a:noFill/>
          </a:ln>
        </p:spPr>
        <p:txBody>
          <a:bodyPr spcFirstLastPara="1" wrap="square" lIns="68575" tIns="34275" rIns="68575" bIns="34275" anchor="t" anchorCtr="0">
            <a:norm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dirty="0"/>
          </a:p>
        </p:txBody>
      </p:sp>
      <p:sp>
        <p:nvSpPr>
          <p:cNvPr id="12" name="Google Shape;12;p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3" name="Google Shape;13;p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67" b="0" i="0" u="none" strike="noStrike" cap="none">
                <a:solidFill>
                  <a:srgbClr val="000000"/>
                </a:solidFill>
                <a:latin typeface="Arial"/>
                <a:ea typeface="Arial"/>
                <a:cs typeface="Arial"/>
                <a:sym typeface="Arial"/>
              </a:defRPr>
            </a:lvl9pPr>
          </a:lstStyle>
          <a:p>
            <a:endParaRPr/>
          </a:p>
        </p:txBody>
      </p:sp>
      <p:sp>
        <p:nvSpPr>
          <p:cNvPr id="14" name="Google Shape;14;p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Arial"/>
                <a:ea typeface="Arial"/>
                <a:cs typeface="Arial"/>
                <a:sym typeface="Arial"/>
              </a:defRPr>
            </a:lvl9pPr>
          </a:lstStyle>
          <a:p>
            <a:fld id="{00000000-1234-1234-1234-123412341234}" type="slidenum">
              <a:rPr lang="en-GB" smtClean="0"/>
              <a:pPr/>
              <a:t>‹#›</a:t>
            </a:fld>
            <a:endParaRPr lang="en-GB"/>
          </a:p>
        </p:txBody>
      </p:sp>
      <p:sp>
        <p:nvSpPr>
          <p:cNvPr id="15" name="Google Shape;15;p9"/>
          <p:cNvSpPr/>
          <p:nvPr/>
        </p:nvSpPr>
        <p:spPr>
          <a:xfrm>
            <a:off x="79131" y="96715"/>
            <a:ext cx="12001600" cy="6624800"/>
          </a:xfrm>
          <a:prstGeom prst="rect">
            <a:avLst/>
          </a:prstGeom>
          <a:noFill/>
          <a:ln w="38100" cap="flat" cmpd="sng">
            <a:solidFill>
              <a:srgbClr val="7030A0"/>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467" b="0" i="0" u="none" strike="noStrike" cap="none">
              <a:solidFill>
                <a:schemeClr val="lt1"/>
              </a:solidFill>
              <a:latin typeface="Arial"/>
              <a:ea typeface="Arial"/>
              <a:cs typeface="Arial"/>
              <a:sym typeface="Arial"/>
            </a:endParaRPr>
          </a:p>
        </p:txBody>
      </p:sp>
      <p:sp>
        <p:nvSpPr>
          <p:cNvPr id="16" name="Google Shape;16;p9"/>
          <p:cNvSpPr/>
          <p:nvPr/>
        </p:nvSpPr>
        <p:spPr>
          <a:xfrm>
            <a:off x="231531" y="249115"/>
            <a:ext cx="11728800" cy="6292400"/>
          </a:xfrm>
          <a:prstGeom prst="rect">
            <a:avLst/>
          </a:prstGeom>
          <a:noFill/>
          <a:ln w="38100" cap="flat" cmpd="sng">
            <a:solidFill>
              <a:schemeClr val="bg1">
                <a:lumMod val="50000"/>
              </a:schemeClr>
            </a:solidFill>
            <a:prstDash val="solid"/>
            <a:miter lim="800000"/>
            <a:headEnd type="none" w="sm" len="sm"/>
            <a:tailEnd type="none" w="sm" len="sm"/>
          </a:ln>
        </p:spPr>
        <p:txBody>
          <a:bodyPr spcFirstLastPara="1" wrap="square" lIns="91433" tIns="45700" rIns="91433" bIns="45700" anchor="ctr" anchorCtr="0">
            <a:noAutofit/>
          </a:bodyPr>
          <a:lstStyle/>
          <a:p>
            <a:pPr marL="0" marR="0" lvl="0" indent="0" algn="ctr" rtl="0">
              <a:lnSpc>
                <a:spcPct val="100000"/>
              </a:lnSpc>
              <a:spcBef>
                <a:spcPts val="0"/>
              </a:spcBef>
              <a:spcAft>
                <a:spcPts val="0"/>
              </a:spcAft>
              <a:buClr>
                <a:srgbClr val="000000"/>
              </a:buClr>
              <a:buSzPts val="1100"/>
              <a:buFont typeface="Arial"/>
              <a:buNone/>
            </a:pPr>
            <a:endParaRPr sz="1467" b="0" i="0" u="none" strike="noStrike" cap="none">
              <a:solidFill>
                <a:schemeClr val="lt1"/>
              </a:solidFill>
              <a:latin typeface="Arial"/>
              <a:ea typeface="Arial"/>
              <a:cs typeface="Arial"/>
              <a:sym typeface="Arial"/>
            </a:endParaRPr>
          </a:p>
        </p:txBody>
      </p:sp>
      <p:pic>
        <p:nvPicPr>
          <p:cNvPr id="3" name="Picture 2">
            <a:extLst>
              <a:ext uri="{FF2B5EF4-FFF2-40B4-BE49-F238E27FC236}">
                <a16:creationId xmlns:a16="http://schemas.microsoft.com/office/drawing/2014/main" id="{1BE1D0CE-559D-4CBD-9C63-6C9617FB128D}"/>
              </a:ext>
            </a:extLst>
          </p:cNvPr>
          <p:cNvPicPr>
            <a:picLocks noChangeAspect="1"/>
          </p:cNvPicPr>
          <p:nvPr userDrawn="1"/>
        </p:nvPicPr>
        <p:blipFill rotWithShape="1">
          <a:blip r:embed="rId2"/>
          <a:srcRect l="25022" r="24595"/>
          <a:stretch/>
        </p:blipFill>
        <p:spPr>
          <a:xfrm>
            <a:off x="111131" y="136450"/>
            <a:ext cx="641244" cy="673567"/>
          </a:xfrm>
          <a:prstGeom prst="rect">
            <a:avLst/>
          </a:prstGeom>
        </p:spPr>
      </p:pic>
      <p:pic>
        <p:nvPicPr>
          <p:cNvPr id="17" name="Picture 16">
            <a:extLst>
              <a:ext uri="{FF2B5EF4-FFF2-40B4-BE49-F238E27FC236}">
                <a16:creationId xmlns:a16="http://schemas.microsoft.com/office/drawing/2014/main" id="{D66586F6-9F1F-47F7-8BDC-27FF71EC82E1}"/>
              </a:ext>
            </a:extLst>
          </p:cNvPr>
          <p:cNvPicPr>
            <a:picLocks noChangeAspect="1"/>
          </p:cNvPicPr>
          <p:nvPr userDrawn="1"/>
        </p:nvPicPr>
        <p:blipFill rotWithShape="1">
          <a:blip r:embed="rId3"/>
          <a:srcRect l="22921" t="49107" r="22739" b="45386"/>
          <a:stretch/>
        </p:blipFill>
        <p:spPr>
          <a:xfrm>
            <a:off x="282234" y="5838419"/>
            <a:ext cx="11633272" cy="662977"/>
          </a:xfrm>
          <a:prstGeom prst="rect">
            <a:avLst/>
          </a:prstGeom>
        </p:spPr>
      </p:pic>
    </p:spTree>
    <p:extLst>
      <p:ext uri="{BB962C8B-B14F-4D97-AF65-F5344CB8AC3E}">
        <p14:creationId xmlns:p14="http://schemas.microsoft.com/office/powerpoint/2010/main" val="1116971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42"/>
        <p:cNvGrpSpPr/>
        <p:nvPr/>
      </p:nvGrpSpPr>
      <p:grpSpPr>
        <a:xfrm>
          <a:off x="0" y="0"/>
          <a:ext cx="0" cy="0"/>
          <a:chOff x="0" y="0"/>
          <a:chExt cx="0" cy="0"/>
        </a:xfrm>
      </p:grpSpPr>
      <p:sp>
        <p:nvSpPr>
          <p:cNvPr id="43" name="Google Shape;43;p16"/>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44" name="Google Shape;44;p1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25391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5"/>
        <p:cNvGrpSpPr/>
        <p:nvPr/>
      </p:nvGrpSpPr>
      <p:grpSpPr>
        <a:xfrm>
          <a:off x="0" y="0"/>
          <a:ext cx="0" cy="0"/>
          <a:chOff x="0" y="0"/>
          <a:chExt cx="0" cy="0"/>
        </a:xfrm>
      </p:grpSpPr>
      <p:sp>
        <p:nvSpPr>
          <p:cNvPr id="46" name="Google Shape;46;p17"/>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7" name="Google Shape;47;p17"/>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8" name="Google Shape;48;p17"/>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9" name="Google Shape;49;p17"/>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50" name="Google Shape;50;p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34254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1"/>
        <p:cNvGrpSpPr/>
        <p:nvPr/>
      </p:nvGrpSpPr>
      <p:grpSpPr>
        <a:xfrm>
          <a:off x="0" y="0"/>
          <a:ext cx="0" cy="0"/>
          <a:chOff x="0" y="0"/>
          <a:chExt cx="0" cy="0"/>
        </a:xfrm>
      </p:grpSpPr>
      <p:sp>
        <p:nvSpPr>
          <p:cNvPr id="52" name="Google Shape;52;p18"/>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rmAutofit/>
          </a:bodyPr>
          <a:lstStyle>
            <a:lvl1pPr marL="609585" lvl="0" indent="-304792" algn="l">
              <a:lnSpc>
                <a:spcPct val="100000"/>
              </a:lnSpc>
              <a:spcBef>
                <a:spcPts val="0"/>
              </a:spcBef>
              <a:spcAft>
                <a:spcPts val="0"/>
              </a:spcAft>
              <a:buSzPts val="1800"/>
              <a:buNone/>
              <a:defRPr/>
            </a:lvl1pPr>
          </a:lstStyle>
          <a:p>
            <a:endParaRPr/>
          </a:p>
        </p:txBody>
      </p:sp>
      <p:sp>
        <p:nvSpPr>
          <p:cNvPr id="53" name="Google Shape;53;p1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5037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4"/>
        <p:cNvGrpSpPr/>
        <p:nvPr/>
      </p:nvGrpSpPr>
      <p:grpSpPr>
        <a:xfrm>
          <a:off x="0" y="0"/>
          <a:ext cx="0" cy="0"/>
          <a:chOff x="0" y="0"/>
          <a:chExt cx="0" cy="0"/>
        </a:xfrm>
      </p:grpSpPr>
      <p:sp>
        <p:nvSpPr>
          <p:cNvPr id="55" name="Google Shape;55;p19"/>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56" name="Google Shape;56;p19"/>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rm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0"/>
              </a:spcBef>
              <a:spcAft>
                <a:spcPts val="0"/>
              </a:spcAft>
              <a:buSzPts val="1400"/>
              <a:buChar char="○"/>
              <a:defRPr/>
            </a:lvl2pPr>
            <a:lvl3pPr marL="1828754" lvl="2" indent="-423323" algn="ctr">
              <a:lnSpc>
                <a:spcPct val="115000"/>
              </a:lnSpc>
              <a:spcBef>
                <a:spcPts val="0"/>
              </a:spcBef>
              <a:spcAft>
                <a:spcPts val="0"/>
              </a:spcAft>
              <a:buSzPts val="1400"/>
              <a:buChar char="■"/>
              <a:defRPr/>
            </a:lvl3pPr>
            <a:lvl4pPr marL="2438339" lvl="3" indent="-423323" algn="ctr">
              <a:lnSpc>
                <a:spcPct val="115000"/>
              </a:lnSpc>
              <a:spcBef>
                <a:spcPts val="0"/>
              </a:spcBef>
              <a:spcAft>
                <a:spcPts val="0"/>
              </a:spcAft>
              <a:buSzPts val="1400"/>
              <a:buChar char="●"/>
              <a:defRPr/>
            </a:lvl4pPr>
            <a:lvl5pPr marL="3047924" lvl="4" indent="-423323" algn="ctr">
              <a:lnSpc>
                <a:spcPct val="115000"/>
              </a:lnSpc>
              <a:spcBef>
                <a:spcPts val="0"/>
              </a:spcBef>
              <a:spcAft>
                <a:spcPts val="0"/>
              </a:spcAft>
              <a:buSzPts val="1400"/>
              <a:buChar char="○"/>
              <a:defRPr/>
            </a:lvl5pPr>
            <a:lvl6pPr marL="3657509" lvl="5" indent="-423323" algn="ctr">
              <a:lnSpc>
                <a:spcPct val="115000"/>
              </a:lnSpc>
              <a:spcBef>
                <a:spcPts val="0"/>
              </a:spcBef>
              <a:spcAft>
                <a:spcPts val="0"/>
              </a:spcAft>
              <a:buSzPts val="1400"/>
              <a:buChar char="■"/>
              <a:defRPr/>
            </a:lvl6pPr>
            <a:lvl7pPr marL="4267093" lvl="6" indent="-423323" algn="ctr">
              <a:lnSpc>
                <a:spcPct val="115000"/>
              </a:lnSpc>
              <a:spcBef>
                <a:spcPts val="0"/>
              </a:spcBef>
              <a:spcAft>
                <a:spcPts val="0"/>
              </a:spcAft>
              <a:buSzPts val="1400"/>
              <a:buChar char="●"/>
              <a:defRPr/>
            </a:lvl7pPr>
            <a:lvl8pPr marL="4876678" lvl="7" indent="-423323" algn="ctr">
              <a:lnSpc>
                <a:spcPct val="115000"/>
              </a:lnSpc>
              <a:spcBef>
                <a:spcPts val="0"/>
              </a:spcBef>
              <a:spcAft>
                <a:spcPts val="0"/>
              </a:spcAft>
              <a:buSzPts val="1400"/>
              <a:buChar char="○"/>
              <a:defRPr/>
            </a:lvl8pPr>
            <a:lvl9pPr marL="5486263" lvl="8" indent="-423323" algn="ctr">
              <a:lnSpc>
                <a:spcPct val="115000"/>
              </a:lnSpc>
              <a:spcBef>
                <a:spcPts val="0"/>
              </a:spcBef>
              <a:spcAft>
                <a:spcPts val="0"/>
              </a:spcAft>
              <a:buSzPts val="1400"/>
              <a:buChar char="■"/>
              <a:defRPr/>
            </a:lvl9pPr>
          </a:lstStyle>
          <a:p>
            <a:endParaRPr/>
          </a:p>
        </p:txBody>
      </p:sp>
      <p:sp>
        <p:nvSpPr>
          <p:cNvPr id="57" name="Google Shape;57;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81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945886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99661860"/>
      </p:ext>
    </p:extLst>
  </p:cSld>
  <p:clrMap bg1="lt1" tx1="dk1" bg2="dk2" tx2="lt2" accent1="accent1" accent2="accent2" accent3="accent3" accent4="accent4" accent5="accent5" accent6="accent6" hlink="hlink" folHlink="folHlink"/>
  <p:sldLayoutIdLst>
    <p:sldLayoutId id="2147483661" r:id="rId1"/>
    <p:sldLayoutId id="2147483668" r:id="rId2"/>
    <p:sldLayoutId id="2147483669" r:id="rId3"/>
    <p:sldLayoutId id="2147483670" r:id="rId4"/>
    <p:sldLayoutId id="2147483671" r:id="rId5"/>
    <p:sldLayoutId id="2147483672"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mailto:initialsurname@bestacademies.org.uk"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mailto:pixbrook@bestacademies.org.uk" TargetMode="External"/><Relationship Id="rId5" Type="http://schemas.openxmlformats.org/officeDocument/2006/relationships/hyperlink" Target="mailto:tsmyth@bestacademies.org.uk" TargetMode="External"/><Relationship Id="rId4" Type="http://schemas.openxmlformats.org/officeDocument/2006/relationships/hyperlink" Target="mailto:mhorwood@bestcademies.org.uk"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349B3C33-77EA-4EDE-AC70-28476542AAEE}"/>
              </a:ext>
            </a:extLst>
          </p:cNvPr>
          <p:cNvSpPr>
            <a:spLocks noGrp="1"/>
          </p:cNvSpPr>
          <p:nvPr>
            <p:ph type="title"/>
          </p:nvPr>
        </p:nvSpPr>
        <p:spPr>
          <a:xfrm>
            <a:off x="838200" y="365124"/>
            <a:ext cx="10515600" cy="2089209"/>
          </a:xfrm>
        </p:spPr>
        <p:txBody>
          <a:bodyPr>
            <a:normAutofit/>
          </a:bodyPr>
          <a:lstStyle/>
          <a:p>
            <a:pPr algn="ctr"/>
            <a:r>
              <a:rPr lang="en-GB" sz="6600" b="1" dirty="0">
                <a:solidFill>
                  <a:srgbClr val="7030A0"/>
                </a:solidFill>
                <a:latin typeface="Calibri" panose="020F0502020204030204" pitchFamily="34" charset="0"/>
                <a:cs typeface="Calibri" panose="020F0502020204030204" pitchFamily="34" charset="0"/>
              </a:rPr>
              <a:t>Welcome</a:t>
            </a:r>
            <a:endParaRPr lang="en-GB" sz="6600" dirty="0">
              <a:solidFill>
                <a:srgbClr val="7030A0"/>
              </a:solidFill>
            </a:endParaRPr>
          </a:p>
        </p:txBody>
      </p:sp>
      <p:sp>
        <p:nvSpPr>
          <p:cNvPr id="3" name="Subtitle 5">
            <a:extLst>
              <a:ext uri="{FF2B5EF4-FFF2-40B4-BE49-F238E27FC236}">
                <a16:creationId xmlns:a16="http://schemas.microsoft.com/office/drawing/2014/main" id="{D720D16C-BEFB-4E66-9296-722468232E75}"/>
              </a:ext>
            </a:extLst>
          </p:cNvPr>
          <p:cNvSpPr txBox="1">
            <a:spLocks/>
          </p:cNvSpPr>
          <p:nvPr/>
        </p:nvSpPr>
        <p:spPr>
          <a:xfrm>
            <a:off x="2129236" y="2124358"/>
            <a:ext cx="7766936" cy="1096899"/>
          </a:xfrm>
          <a:prstGeom prst="rect">
            <a:avLst/>
          </a:prstGeom>
          <a:noFill/>
          <a:ln>
            <a:noFill/>
          </a:ln>
        </p:spPr>
        <p:txBody>
          <a:bodyPr spcFirstLastPara="1" wrap="square" lIns="68575" tIns="34275" rIns="68575" bIns="34275" anchor="t" anchorCtr="0">
            <a:normAutofit/>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dk1"/>
              </a:buClr>
              <a:buSzPts val="1400"/>
              <a:buFont typeface="Arial"/>
              <a:buChar char="•"/>
              <a:defRPr sz="1800" b="0" i="0" u="none" strike="noStrike" cap="none">
                <a:solidFill>
                  <a:schemeClr val="dk2"/>
                </a:solidFill>
                <a:latin typeface="Arial"/>
                <a:ea typeface="Arial"/>
                <a:cs typeface="Arial"/>
                <a:sym typeface="Arial"/>
              </a:defRPr>
            </a:lvl1pPr>
            <a:lvl2pPr marL="1219170" marR="0" lvl="1"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2pPr>
            <a:lvl3pPr marL="1828754" marR="0" lvl="2"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3pPr>
            <a:lvl4pPr marL="2438339" marR="0" lvl="3"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4pPr>
            <a:lvl5pPr marL="3047924" marR="0" lvl="4"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5pPr>
            <a:lvl6pPr marL="3657509" marR="0" lvl="5"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6pPr>
            <a:lvl7pPr marL="4267093" marR="0" lvl="6"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7pPr>
            <a:lvl8pPr marL="4876678" marR="0" lvl="7"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8pPr>
            <a:lvl9pPr marL="5486263" marR="0" lvl="8"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9pPr>
          </a:lstStyle>
          <a:p>
            <a:pPr marL="186262" indent="0" algn="ctr">
              <a:buNone/>
            </a:pPr>
            <a:r>
              <a:rPr lang="en-GB" sz="4800" b="1" kern="0" dirty="0">
                <a:latin typeface="Calibri" panose="020F0502020204030204" pitchFamily="34" charset="0"/>
                <a:cs typeface="Calibri" panose="020F0502020204030204" pitchFamily="34" charset="0"/>
              </a:rPr>
              <a:t>New Year 5’s</a:t>
            </a:r>
          </a:p>
        </p:txBody>
      </p:sp>
      <p:pic>
        <p:nvPicPr>
          <p:cNvPr id="5" name="Picture 4">
            <a:extLst>
              <a:ext uri="{FF2B5EF4-FFF2-40B4-BE49-F238E27FC236}">
                <a16:creationId xmlns:a16="http://schemas.microsoft.com/office/drawing/2014/main" id="{998B550C-7543-45DF-B2FE-6902AC6FB1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8889446" y="2858345"/>
            <a:ext cx="3232084" cy="2424063"/>
          </a:xfrm>
          <a:prstGeom prst="rect">
            <a:avLst/>
          </a:prstGeom>
        </p:spPr>
      </p:pic>
    </p:spTree>
    <p:extLst>
      <p:ext uri="{BB962C8B-B14F-4D97-AF65-F5344CB8AC3E}">
        <p14:creationId xmlns:p14="http://schemas.microsoft.com/office/powerpoint/2010/main" val="3487904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WHAT EQUIPMENT YOUR CHILD WILL NEED</a:t>
            </a:r>
            <a:endParaRPr lang="en-GB" sz="4000" dirty="0"/>
          </a:p>
        </p:txBody>
      </p:sp>
      <p:sp>
        <p:nvSpPr>
          <p:cNvPr id="5" name="Text Placeholder 4">
            <a:extLst>
              <a:ext uri="{FF2B5EF4-FFF2-40B4-BE49-F238E27FC236}">
                <a16:creationId xmlns:a16="http://schemas.microsoft.com/office/drawing/2014/main" id="{C3EA9EC8-2CDB-4F3E-AA0C-924890B57E5F}"/>
              </a:ext>
            </a:extLst>
          </p:cNvPr>
          <p:cNvSpPr>
            <a:spLocks noGrp="1"/>
          </p:cNvSpPr>
          <p:nvPr>
            <p:ph type="body" idx="1"/>
          </p:nvPr>
        </p:nvSpPr>
        <p:spPr>
          <a:xfrm>
            <a:off x="304800" y="1336333"/>
            <a:ext cx="11516412" cy="829432"/>
          </a:xfrm>
        </p:spPr>
        <p:txBody>
          <a:bodyPr>
            <a:normAutofit lnSpcReduction="10000"/>
          </a:bodyPr>
          <a:lstStyle/>
          <a:p>
            <a:pPr marL="186262" indent="0">
              <a:buNone/>
            </a:pPr>
            <a:r>
              <a:rPr lang="en-GB" sz="2400" dirty="0"/>
              <a:t>It is important that your child is </a:t>
            </a:r>
            <a:r>
              <a:rPr lang="en-GB" sz="2400" b="1" dirty="0"/>
              <a:t>prepared</a:t>
            </a:r>
            <a:r>
              <a:rPr lang="en-GB" sz="2400" dirty="0"/>
              <a:t> for their everyday learning. This is what they will need:</a:t>
            </a:r>
          </a:p>
          <a:p>
            <a:pPr marL="186262" indent="0">
              <a:buNone/>
            </a:pPr>
            <a:endParaRPr lang="en-GB" sz="24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2B934D9B-399D-4F70-B4F1-0F05912C1D75}"/>
              </a:ext>
            </a:extLst>
          </p:cNvPr>
          <p:cNvSpPr txBox="1">
            <a:spLocks/>
          </p:cNvSpPr>
          <p:nvPr/>
        </p:nvSpPr>
        <p:spPr>
          <a:xfrm>
            <a:off x="1659114" y="2165765"/>
            <a:ext cx="3874419" cy="3626649"/>
          </a:xfrm>
          <a:prstGeom prst="rect">
            <a:avLst/>
          </a:prstGeom>
          <a:noFill/>
          <a:ln>
            <a:noFill/>
          </a:ln>
        </p:spPr>
        <p:txBody>
          <a:bodyPr spcFirstLastPara="1" wrap="square" lIns="68575" tIns="34275" rIns="68575" bIns="34275" anchor="t" anchorCtr="0">
            <a:normAutofit/>
          </a:bodyPr>
          <a:lstStyle>
            <a:defPPr marR="0" lvl="0" algn="l" rtl="0">
              <a:lnSpc>
                <a:spcPct val="100000"/>
              </a:lnSpc>
              <a:spcBef>
                <a:spcPts val="0"/>
              </a:spcBef>
              <a:spcAft>
                <a:spcPts val="0"/>
              </a:spcAft>
            </a:defPPr>
            <a:lvl1pPr marL="609585" marR="0" lvl="0" indent="-423323" algn="l" rtl="0">
              <a:lnSpc>
                <a:spcPct val="90000"/>
              </a:lnSpc>
              <a:spcBef>
                <a:spcPts val="1067"/>
              </a:spcBef>
              <a:spcAft>
                <a:spcPts val="0"/>
              </a:spcAft>
              <a:buClr>
                <a:schemeClr val="dk1"/>
              </a:buClr>
              <a:buSzPts val="1400"/>
              <a:buFont typeface="Arial"/>
              <a:buChar char="•"/>
              <a:defRPr sz="1800" b="0" i="0" u="none" strike="noStrike" cap="none">
                <a:solidFill>
                  <a:schemeClr val="dk2"/>
                </a:solidFill>
                <a:latin typeface="Arial"/>
                <a:ea typeface="Arial"/>
                <a:cs typeface="Arial"/>
                <a:sym typeface="Arial"/>
              </a:defRPr>
            </a:lvl1pPr>
            <a:lvl2pPr marL="1219170" marR="0" lvl="1"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2pPr>
            <a:lvl3pPr marL="1828754" marR="0" lvl="2"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3pPr>
            <a:lvl4pPr marL="2438339" marR="0" lvl="3"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4pPr>
            <a:lvl5pPr marL="3047924" marR="0" lvl="4"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5pPr>
            <a:lvl6pPr marL="3657509" marR="0" lvl="5"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6pPr>
            <a:lvl7pPr marL="4267093" marR="0" lvl="6"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7pPr>
            <a:lvl8pPr marL="4876678" marR="0" lvl="7"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8pPr>
            <a:lvl9pPr marL="5486263" marR="0" lvl="8" indent="-423323" algn="l" rtl="0">
              <a:lnSpc>
                <a:spcPct val="90000"/>
              </a:lnSpc>
              <a:spcBef>
                <a:spcPts val="533"/>
              </a:spcBef>
              <a:spcAft>
                <a:spcPts val="0"/>
              </a:spcAft>
              <a:buClr>
                <a:schemeClr val="dk1"/>
              </a:buClr>
              <a:buSzPts val="1400"/>
              <a:buFont typeface="Arial"/>
              <a:buChar char="•"/>
              <a:defRPr sz="1400" b="0" i="0" u="none" strike="noStrike" cap="none">
                <a:solidFill>
                  <a:schemeClr val="dk2"/>
                </a:solidFill>
                <a:latin typeface="Arial"/>
                <a:ea typeface="Arial"/>
                <a:cs typeface="Arial"/>
                <a:sym typeface="Arial"/>
              </a:defRPr>
            </a:lvl9pPr>
          </a:lstStyle>
          <a:p>
            <a:pPr marL="285750" indent="-285750">
              <a:buClr>
                <a:srgbClr val="9999FF"/>
              </a:buClr>
              <a:buSzPct val="80000"/>
              <a:buFont typeface="Wingdings" panose="05000000000000000000" pitchFamily="2" charset="2"/>
              <a:buChar char="ü"/>
            </a:pPr>
            <a:r>
              <a:rPr lang="en-GB" sz="2800" kern="0" dirty="0">
                <a:solidFill>
                  <a:schemeClr val="tx1"/>
                </a:solidFill>
              </a:rPr>
              <a:t>Pencils</a:t>
            </a:r>
          </a:p>
          <a:p>
            <a:pPr marL="285750" indent="-285750">
              <a:buClr>
                <a:srgbClr val="9999FF"/>
              </a:buClr>
              <a:buSzPct val="80000"/>
              <a:buFont typeface="Wingdings" panose="05000000000000000000" pitchFamily="2" charset="2"/>
              <a:buChar char="ü"/>
            </a:pPr>
            <a:r>
              <a:rPr lang="en-GB" sz="2800" kern="0" dirty="0">
                <a:solidFill>
                  <a:schemeClr val="tx1"/>
                </a:solidFill>
              </a:rPr>
              <a:t>Handwriting pens (blue – not Biros)</a:t>
            </a:r>
          </a:p>
          <a:p>
            <a:pPr marL="285750" indent="-285750">
              <a:buClr>
                <a:srgbClr val="9999FF"/>
              </a:buClr>
              <a:buSzPct val="80000"/>
              <a:buFont typeface="Wingdings" panose="05000000000000000000" pitchFamily="2" charset="2"/>
              <a:buChar char="ü"/>
            </a:pPr>
            <a:r>
              <a:rPr lang="en-GB" sz="2800" kern="0" dirty="0">
                <a:solidFill>
                  <a:schemeClr val="tx1"/>
                </a:solidFill>
              </a:rPr>
              <a:t>Rubber/pencil sharpener</a:t>
            </a:r>
          </a:p>
          <a:p>
            <a:pPr marL="285750" indent="-285750">
              <a:buClr>
                <a:srgbClr val="9999FF"/>
              </a:buClr>
              <a:buSzPct val="80000"/>
              <a:buFont typeface="Wingdings" panose="05000000000000000000" pitchFamily="2" charset="2"/>
              <a:buChar char="ü"/>
            </a:pPr>
            <a:r>
              <a:rPr lang="en-GB" sz="2800" kern="0" dirty="0">
                <a:solidFill>
                  <a:schemeClr val="tx1"/>
                </a:solidFill>
              </a:rPr>
              <a:t>30cm ruler not bendy</a:t>
            </a:r>
          </a:p>
          <a:p>
            <a:pPr marL="285750" indent="-285750">
              <a:buClr>
                <a:srgbClr val="9999FF"/>
              </a:buClr>
              <a:buSzPct val="80000"/>
              <a:buFont typeface="Wingdings" panose="05000000000000000000" pitchFamily="2" charset="2"/>
              <a:buChar char="ü"/>
            </a:pPr>
            <a:r>
              <a:rPr lang="en-GB" sz="2800" kern="0" dirty="0">
                <a:solidFill>
                  <a:schemeClr val="tx1"/>
                </a:solidFill>
              </a:rPr>
              <a:t>Glue</a:t>
            </a:r>
          </a:p>
          <a:p>
            <a:pPr marL="285750" indent="-285750">
              <a:buFont typeface="Wingdings" panose="05000000000000000000" pitchFamily="2" charset="2"/>
              <a:buChar char="ü"/>
            </a:pPr>
            <a:endParaRPr lang="en-GB" sz="2800" kern="0" dirty="0"/>
          </a:p>
        </p:txBody>
      </p:sp>
      <p:sp>
        <p:nvSpPr>
          <p:cNvPr id="8" name="Subtitle 2">
            <a:extLst>
              <a:ext uri="{FF2B5EF4-FFF2-40B4-BE49-F238E27FC236}">
                <a16:creationId xmlns:a16="http://schemas.microsoft.com/office/drawing/2014/main" id="{9A10F3BB-BA04-4913-BAAB-B92D8E04F0B6}"/>
              </a:ext>
            </a:extLst>
          </p:cNvPr>
          <p:cNvSpPr txBox="1">
            <a:spLocks/>
          </p:cNvSpPr>
          <p:nvPr/>
        </p:nvSpPr>
        <p:spPr>
          <a:xfrm>
            <a:off x="6096000" y="2249270"/>
            <a:ext cx="4039385" cy="3459638"/>
          </a:xfrm>
          <a:prstGeom prst="rect">
            <a:avLst/>
          </a:prstGeom>
        </p:spPr>
        <p:txBody>
          <a:bodyPr vert="horz" lIns="91440" tIns="45720" rIns="91440" bIns="45720" rtlCol="0" anchor="t">
            <a:normAutofit lnSpcReduction="1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457200" indent="-457200" algn="l">
              <a:buClr>
                <a:srgbClr val="9999FF"/>
              </a:buClr>
              <a:buFont typeface="Wingdings" panose="05000000000000000000" pitchFamily="2" charset="2"/>
              <a:buChar char="ü"/>
            </a:pPr>
            <a:r>
              <a:rPr lang="en-GB" sz="2800" dirty="0">
                <a:solidFill>
                  <a:schemeClr val="tx1"/>
                </a:solidFill>
              </a:rPr>
              <a:t>Colouring pencils</a:t>
            </a:r>
          </a:p>
          <a:p>
            <a:pPr marL="457200" indent="-457200" algn="l">
              <a:buClr>
                <a:srgbClr val="9999FF"/>
              </a:buClr>
              <a:buFont typeface="Wingdings" panose="05000000000000000000" pitchFamily="2" charset="2"/>
              <a:buChar char="ü"/>
            </a:pPr>
            <a:r>
              <a:rPr lang="en-GB" sz="2800" dirty="0">
                <a:solidFill>
                  <a:schemeClr val="tx1"/>
                </a:solidFill>
              </a:rPr>
              <a:t>Whiteboard pen</a:t>
            </a:r>
          </a:p>
          <a:p>
            <a:pPr marL="457200" indent="-457200" algn="l">
              <a:buClr>
                <a:srgbClr val="9999FF"/>
              </a:buClr>
              <a:buFont typeface="Wingdings" panose="05000000000000000000" pitchFamily="2" charset="2"/>
              <a:buChar char="ü"/>
            </a:pPr>
            <a:r>
              <a:rPr lang="en-GB" sz="2800" dirty="0">
                <a:solidFill>
                  <a:schemeClr val="tx1"/>
                </a:solidFill>
              </a:rPr>
              <a:t>Green pen</a:t>
            </a:r>
          </a:p>
          <a:p>
            <a:pPr marL="457200" indent="-457200" algn="l">
              <a:buClr>
                <a:srgbClr val="9999FF"/>
              </a:buClr>
              <a:buFont typeface="Wingdings" panose="05000000000000000000" pitchFamily="2" charset="2"/>
              <a:buChar char="ü"/>
            </a:pPr>
            <a:r>
              <a:rPr lang="en-GB" sz="2800" dirty="0">
                <a:solidFill>
                  <a:schemeClr val="tx1"/>
                </a:solidFill>
              </a:rPr>
              <a:t>Reading book/Record</a:t>
            </a:r>
          </a:p>
          <a:p>
            <a:pPr marL="457200" indent="-457200" algn="l">
              <a:buClr>
                <a:srgbClr val="9999FF"/>
              </a:buClr>
              <a:buFont typeface="Wingdings" panose="05000000000000000000" pitchFamily="2" charset="2"/>
              <a:buChar char="ü"/>
            </a:pPr>
            <a:r>
              <a:rPr lang="en-GB" sz="2800" dirty="0">
                <a:solidFill>
                  <a:schemeClr val="tx1"/>
                </a:solidFill>
              </a:rPr>
              <a:t>Scissors</a:t>
            </a:r>
          </a:p>
          <a:p>
            <a:pPr marL="457200" indent="-457200" algn="l">
              <a:buClr>
                <a:srgbClr val="9999FF"/>
              </a:buClr>
              <a:buFont typeface="Wingdings" panose="05000000000000000000" pitchFamily="2" charset="2"/>
              <a:buChar char="ü"/>
            </a:pPr>
            <a:r>
              <a:rPr lang="en-GB" sz="2800" dirty="0">
                <a:solidFill>
                  <a:schemeClr val="tx1"/>
                </a:solidFill>
              </a:rPr>
              <a:t>Highlighters</a:t>
            </a:r>
          </a:p>
        </p:txBody>
      </p:sp>
    </p:spTree>
    <p:extLst>
      <p:ext uri="{BB962C8B-B14F-4D97-AF65-F5344CB8AC3E}">
        <p14:creationId xmlns:p14="http://schemas.microsoft.com/office/powerpoint/2010/main" val="196158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0" end="0"/>
                                            </p:txEl>
                                          </p:spTgt>
                                        </p:tgtEl>
                                        <p:attrNameLst>
                                          <p:attrName>style.visibility</p:attrName>
                                        </p:attrNameLst>
                                      </p:cBhvr>
                                      <p:to>
                                        <p:strVal val="visible"/>
                                      </p:to>
                                    </p:set>
                                    <p:animEffect transition="in" filter="fade">
                                      <p:cBhvr>
                                        <p:cTn id="42" dur="1000"/>
                                        <p:tgtEl>
                                          <p:spTgt spid="8">
                                            <p:txEl>
                                              <p:pRg st="0" end="0"/>
                                            </p:txEl>
                                          </p:spTgt>
                                        </p:tgtEl>
                                      </p:cBhvr>
                                    </p:animEffect>
                                    <p:anim calcmode="lin" valueType="num">
                                      <p:cBhvr>
                                        <p:cTn id="43"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xEl>
                                              <p:pRg st="1" end="1"/>
                                            </p:txEl>
                                          </p:spTgt>
                                        </p:tgtEl>
                                        <p:attrNameLst>
                                          <p:attrName>style.visibility</p:attrName>
                                        </p:attrNameLst>
                                      </p:cBhvr>
                                      <p:to>
                                        <p:strVal val="visible"/>
                                      </p:to>
                                    </p:set>
                                    <p:animEffect transition="in" filter="fade">
                                      <p:cBhvr>
                                        <p:cTn id="49" dur="1000"/>
                                        <p:tgtEl>
                                          <p:spTgt spid="8">
                                            <p:txEl>
                                              <p:pRg st="1" end="1"/>
                                            </p:txEl>
                                          </p:spTgt>
                                        </p:tgtEl>
                                      </p:cBhvr>
                                    </p:animEffect>
                                    <p:anim calcmode="lin" valueType="num">
                                      <p:cBhvr>
                                        <p:cTn id="50"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8">
                                            <p:txEl>
                                              <p:pRg st="2" end="2"/>
                                            </p:txEl>
                                          </p:spTgt>
                                        </p:tgtEl>
                                        <p:attrNameLst>
                                          <p:attrName>style.visibility</p:attrName>
                                        </p:attrNameLst>
                                      </p:cBhvr>
                                      <p:to>
                                        <p:strVal val="visible"/>
                                      </p:to>
                                    </p:set>
                                    <p:animEffect transition="in" filter="fade">
                                      <p:cBhvr>
                                        <p:cTn id="56" dur="1000"/>
                                        <p:tgtEl>
                                          <p:spTgt spid="8">
                                            <p:txEl>
                                              <p:pRg st="2" end="2"/>
                                            </p:txEl>
                                          </p:spTgt>
                                        </p:tgtEl>
                                      </p:cBhvr>
                                    </p:animEffect>
                                    <p:anim calcmode="lin" valueType="num">
                                      <p:cBhvr>
                                        <p:cTn id="57"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8">
                                            <p:txEl>
                                              <p:pRg st="3" end="3"/>
                                            </p:txEl>
                                          </p:spTgt>
                                        </p:tgtEl>
                                        <p:attrNameLst>
                                          <p:attrName>style.visibility</p:attrName>
                                        </p:attrNameLst>
                                      </p:cBhvr>
                                      <p:to>
                                        <p:strVal val="visible"/>
                                      </p:to>
                                    </p:set>
                                    <p:animEffect transition="in" filter="fade">
                                      <p:cBhvr>
                                        <p:cTn id="63" dur="1000"/>
                                        <p:tgtEl>
                                          <p:spTgt spid="8">
                                            <p:txEl>
                                              <p:pRg st="3" end="3"/>
                                            </p:txEl>
                                          </p:spTgt>
                                        </p:tgtEl>
                                      </p:cBhvr>
                                    </p:animEffect>
                                    <p:anim calcmode="lin" valueType="num">
                                      <p:cBhvr>
                                        <p:cTn id="64"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65"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8">
                                            <p:txEl>
                                              <p:pRg st="4" end="4"/>
                                            </p:txEl>
                                          </p:spTgt>
                                        </p:tgtEl>
                                        <p:attrNameLst>
                                          <p:attrName>style.visibility</p:attrName>
                                        </p:attrNameLst>
                                      </p:cBhvr>
                                      <p:to>
                                        <p:strVal val="visible"/>
                                      </p:to>
                                    </p:set>
                                    <p:animEffect transition="in" filter="fade">
                                      <p:cBhvr>
                                        <p:cTn id="70" dur="1000"/>
                                        <p:tgtEl>
                                          <p:spTgt spid="8">
                                            <p:txEl>
                                              <p:pRg st="4" end="4"/>
                                            </p:txEl>
                                          </p:spTgt>
                                        </p:tgtEl>
                                      </p:cBhvr>
                                    </p:animEffect>
                                    <p:anim calcmode="lin" valueType="num">
                                      <p:cBhvr>
                                        <p:cTn id="71"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72"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8">
                                            <p:txEl>
                                              <p:pRg st="5" end="5"/>
                                            </p:txEl>
                                          </p:spTgt>
                                        </p:tgtEl>
                                        <p:attrNameLst>
                                          <p:attrName>style.visibility</p:attrName>
                                        </p:attrNameLst>
                                      </p:cBhvr>
                                      <p:to>
                                        <p:strVal val="visible"/>
                                      </p:to>
                                    </p:set>
                                    <p:animEffect transition="in" filter="fade">
                                      <p:cBhvr>
                                        <p:cTn id="77" dur="1000"/>
                                        <p:tgtEl>
                                          <p:spTgt spid="8">
                                            <p:txEl>
                                              <p:pRg st="5" end="5"/>
                                            </p:txEl>
                                          </p:spTgt>
                                        </p:tgtEl>
                                      </p:cBhvr>
                                    </p:animEffect>
                                    <p:anim calcmode="lin" valueType="num">
                                      <p:cBhvr>
                                        <p:cTn id="78"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79"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lstStyle/>
          <a:p>
            <a:pPr algn="ctr"/>
            <a:r>
              <a:rPr lang="en-GB" altLang="en-US" sz="4000" b="1" dirty="0">
                <a:solidFill>
                  <a:srgbClr val="7030A0"/>
                </a:solidFill>
                <a:latin typeface="Calibri" panose="020F0502020204030204" pitchFamily="34" charset="0"/>
                <a:cs typeface="Calibri" panose="020F0502020204030204" pitchFamily="34" charset="0"/>
              </a:rPr>
              <a:t>HOMEWORK</a:t>
            </a:r>
            <a:endParaRPr lang="en-GB"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AE46A881-B4A1-4283-B4AC-60FF5DC9DD4C}"/>
              </a:ext>
            </a:extLst>
          </p:cNvPr>
          <p:cNvSpPr txBox="1">
            <a:spLocks/>
          </p:cNvSpPr>
          <p:nvPr/>
        </p:nvSpPr>
        <p:spPr bwMode="auto">
          <a:xfrm>
            <a:off x="735290" y="1597891"/>
            <a:ext cx="10218656" cy="3699971"/>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
                <a:srgbClr val="9999FF"/>
              </a:buClr>
              <a:buFont typeface="Arial" panose="020B0604020202020204" pitchFamily="34" charset="0"/>
              <a:buChar char="•"/>
            </a:pPr>
            <a:r>
              <a:rPr lang="en-GB" sz="2800" b="1" dirty="0">
                <a:solidFill>
                  <a:schemeClr val="tx1"/>
                </a:solidFill>
                <a:latin typeface="Calibri" panose="020F0502020204030204" pitchFamily="34" charset="0"/>
                <a:cs typeface="Calibri" panose="020F0502020204030204" pitchFamily="34" charset="0"/>
              </a:rPr>
              <a:t>Homework is set every week on a Tuesday and is due in on the following Monday.</a:t>
            </a:r>
          </a:p>
          <a:p>
            <a:pPr>
              <a:buClr>
                <a:srgbClr val="9999FF"/>
              </a:buClr>
              <a:buFont typeface="Arial" panose="020B0604020202020204" pitchFamily="34" charset="0"/>
              <a:buChar char="•"/>
            </a:pPr>
            <a:r>
              <a:rPr lang="en-GB" sz="2800" b="1" dirty="0">
                <a:solidFill>
                  <a:schemeClr val="tx1"/>
                </a:solidFill>
                <a:latin typeface="Calibri" panose="020F0502020204030204" pitchFamily="34" charset="0"/>
                <a:cs typeface="Calibri" panose="020F0502020204030204" pitchFamily="34" charset="0"/>
              </a:rPr>
              <a:t>Homework activities are listed on Google classroom. (Your child will be set up and an invitation sent to them).</a:t>
            </a:r>
          </a:p>
          <a:p>
            <a:pPr>
              <a:buClr>
                <a:srgbClr val="9999FF"/>
              </a:buClr>
              <a:buFont typeface="Arial" panose="020B0604020202020204" pitchFamily="34" charset="0"/>
              <a:buChar char="•"/>
            </a:pPr>
            <a:r>
              <a:rPr lang="en-GB" sz="2800" b="1" dirty="0">
                <a:solidFill>
                  <a:schemeClr val="tx1"/>
                </a:solidFill>
                <a:latin typeface="Calibri" panose="020F0502020204030204" pitchFamily="34" charset="0"/>
                <a:cs typeface="Calibri" panose="020F0502020204030204" pitchFamily="34" charset="0"/>
              </a:rPr>
              <a:t>The children will get Maths, English and Spellings every week.</a:t>
            </a:r>
          </a:p>
          <a:p>
            <a:pPr>
              <a:buClr>
                <a:srgbClr val="9999FF"/>
              </a:buClr>
              <a:buFont typeface="Arial" panose="020B0604020202020204" pitchFamily="34" charset="0"/>
              <a:buChar char="•"/>
            </a:pPr>
            <a:r>
              <a:rPr lang="en-GB" sz="2800" b="1" dirty="0">
                <a:solidFill>
                  <a:schemeClr val="tx1"/>
                </a:solidFill>
                <a:latin typeface="Calibri" panose="020F0502020204030204" pitchFamily="34" charset="0"/>
                <a:cs typeface="Calibri" panose="020F0502020204030204" pitchFamily="34" charset="0"/>
              </a:rPr>
              <a:t> They will also be expected to read every night for 20 minutes.</a:t>
            </a:r>
          </a:p>
          <a:p>
            <a:pPr marL="457200" indent="-457200">
              <a:buClr>
                <a:srgbClr val="025798"/>
              </a:buClr>
              <a:buFont typeface="Wingdings" pitchFamily="2" charset="2"/>
              <a:buChar char="Ø"/>
            </a:pPr>
            <a:endParaRPr lang="en-GB" sz="2400" dirty="0">
              <a:solidFill>
                <a:schemeClr val="tx1"/>
              </a:solidFill>
            </a:endParaRPr>
          </a:p>
        </p:txBody>
      </p:sp>
    </p:spTree>
    <p:extLst>
      <p:ext uri="{BB962C8B-B14F-4D97-AF65-F5344CB8AC3E}">
        <p14:creationId xmlns:p14="http://schemas.microsoft.com/office/powerpoint/2010/main" val="2705103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lstStyle/>
          <a:p>
            <a:pPr algn="ctr"/>
            <a:r>
              <a:rPr lang="en-GB" altLang="en-US" sz="4000" b="1" dirty="0">
                <a:solidFill>
                  <a:srgbClr val="7030A0"/>
                </a:solidFill>
                <a:latin typeface="Calibri" panose="020F0502020204030204" pitchFamily="34" charset="0"/>
                <a:cs typeface="Calibri" panose="020F0502020204030204" pitchFamily="34" charset="0"/>
              </a:rPr>
              <a:t>CLUBS</a:t>
            </a:r>
            <a:endParaRPr lang="en-GB"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BE87B1A9-4F2B-41D3-BA41-57C318ECE7AA}"/>
              </a:ext>
            </a:extLst>
          </p:cNvPr>
          <p:cNvSpPr txBox="1">
            <a:spLocks/>
          </p:cNvSpPr>
          <p:nvPr/>
        </p:nvSpPr>
        <p:spPr>
          <a:xfrm>
            <a:off x="838200" y="1467832"/>
            <a:ext cx="10398551" cy="326442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
                <a:srgbClr val="9999FF"/>
              </a:buClr>
              <a:buFont typeface="Arial" panose="020B0604020202020204" pitchFamily="34" charset="0"/>
              <a:buChar char="•"/>
              <a:defRPr/>
            </a:pPr>
            <a:r>
              <a:rPr lang="en-GB" sz="2800" b="1" dirty="0">
                <a:solidFill>
                  <a:schemeClr val="tx1"/>
                </a:solidFill>
                <a:latin typeface="Calibri" panose="020F0502020204030204" pitchFamily="34" charset="0"/>
                <a:cs typeface="Calibri" panose="020F0502020204030204" pitchFamily="34" charset="0"/>
              </a:rPr>
              <a:t>Huge variety of lunchtime and afterschool clubs.</a:t>
            </a:r>
          </a:p>
          <a:p>
            <a:pPr>
              <a:buClr>
                <a:srgbClr val="9999FF"/>
              </a:buClr>
              <a:buFont typeface="Arial" panose="020B0604020202020204" pitchFamily="34" charset="0"/>
              <a:buChar char="•"/>
              <a:defRPr/>
            </a:pPr>
            <a:r>
              <a:rPr lang="en-GB" sz="2800" b="1" dirty="0">
                <a:solidFill>
                  <a:schemeClr val="tx1"/>
                </a:solidFill>
                <a:latin typeface="Calibri" panose="020F0502020204030204" pitchFamily="34" charset="0"/>
                <a:cs typeface="Calibri" panose="020F0502020204030204" pitchFamily="34" charset="0"/>
              </a:rPr>
              <a:t>All clubs will commence within the first two weeks once the timetable has been put together.</a:t>
            </a:r>
          </a:p>
          <a:p>
            <a:pPr>
              <a:buClr>
                <a:srgbClr val="9999FF"/>
              </a:buClr>
              <a:buFont typeface="Arial" panose="020B0604020202020204" pitchFamily="34" charset="0"/>
              <a:buChar char="•"/>
              <a:defRPr/>
            </a:pPr>
            <a:r>
              <a:rPr lang="en-GB" sz="2800" b="1" dirty="0">
                <a:solidFill>
                  <a:schemeClr val="tx1"/>
                </a:solidFill>
                <a:latin typeface="Calibri" panose="020F0502020204030204" pitchFamily="34" charset="0"/>
                <a:cs typeface="Calibri" panose="020F0502020204030204" pitchFamily="34" charset="0"/>
              </a:rPr>
              <a:t>PBA Extra will commence from </a:t>
            </a:r>
            <a:r>
              <a:rPr lang="en-GB" sz="2800" b="1" u="sng" dirty="0">
                <a:solidFill>
                  <a:schemeClr val="tx1"/>
                </a:solidFill>
                <a:latin typeface="Calibri" panose="020F0502020204030204" pitchFamily="34" charset="0"/>
                <a:cs typeface="Calibri" panose="020F0502020204030204" pitchFamily="34" charset="0"/>
              </a:rPr>
              <a:t>Wednesday 3</a:t>
            </a:r>
            <a:r>
              <a:rPr lang="en-GB" sz="2800" b="1" u="sng" baseline="30000" dirty="0">
                <a:solidFill>
                  <a:schemeClr val="tx1"/>
                </a:solidFill>
                <a:latin typeface="Calibri" panose="020F0502020204030204" pitchFamily="34" charset="0"/>
                <a:cs typeface="Calibri" panose="020F0502020204030204" pitchFamily="34" charset="0"/>
              </a:rPr>
              <a:t>rd</a:t>
            </a:r>
            <a:r>
              <a:rPr lang="en-GB" sz="2800" b="1" u="sng" dirty="0">
                <a:solidFill>
                  <a:schemeClr val="tx1"/>
                </a:solidFill>
                <a:latin typeface="Calibri" panose="020F0502020204030204" pitchFamily="34" charset="0"/>
                <a:cs typeface="Calibri" panose="020F0502020204030204" pitchFamily="34" charset="0"/>
              </a:rPr>
              <a:t>  September</a:t>
            </a:r>
            <a:r>
              <a:rPr lang="en-GB" sz="2800" b="1" dirty="0">
                <a:solidFill>
                  <a:schemeClr val="tx1"/>
                </a:solidFill>
                <a:latin typeface="Calibri" panose="020F0502020204030204" pitchFamily="34" charset="0"/>
                <a:cs typeface="Calibri" panose="020F0502020204030204" pitchFamily="34" charset="0"/>
              </a:rPr>
              <a:t>. If you require a registration form, please contact the school office.</a:t>
            </a:r>
          </a:p>
          <a:p>
            <a:pPr>
              <a:buFont typeface="Arial" panose="020B0604020202020204" pitchFamily="34" charset="0"/>
              <a:buNone/>
              <a:defRPr/>
            </a:pPr>
            <a:endParaRPr lang="en-GB" sz="2400" dirty="0"/>
          </a:p>
        </p:txBody>
      </p:sp>
      <p:pic>
        <p:nvPicPr>
          <p:cNvPr id="8" name="Picture 7">
            <a:extLst>
              <a:ext uri="{FF2B5EF4-FFF2-40B4-BE49-F238E27FC236}">
                <a16:creationId xmlns:a16="http://schemas.microsoft.com/office/drawing/2014/main" id="{62BFC051-F79C-43C0-A363-E0F84AFF8DCF}"/>
              </a:ext>
            </a:extLst>
          </p:cNvPr>
          <p:cNvPicPr>
            <a:picLocks noChangeAspect="1"/>
          </p:cNvPicPr>
          <p:nvPr/>
        </p:nvPicPr>
        <p:blipFill>
          <a:blip r:embed="rId3"/>
          <a:stretch>
            <a:fillRect/>
          </a:stretch>
        </p:blipFill>
        <p:spPr>
          <a:xfrm>
            <a:off x="8227646" y="4532661"/>
            <a:ext cx="3410125" cy="1073205"/>
          </a:xfrm>
          <a:prstGeom prst="rect">
            <a:avLst/>
          </a:prstGeom>
        </p:spPr>
      </p:pic>
    </p:spTree>
    <p:extLst>
      <p:ext uri="{BB962C8B-B14F-4D97-AF65-F5344CB8AC3E}">
        <p14:creationId xmlns:p14="http://schemas.microsoft.com/office/powerpoint/2010/main" val="2833415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lstStyle/>
          <a:p>
            <a:pPr algn="ctr"/>
            <a:r>
              <a:rPr lang="en-GB" altLang="en-US" sz="4000" b="1" dirty="0">
                <a:solidFill>
                  <a:srgbClr val="7030A0"/>
                </a:solidFill>
                <a:latin typeface="Calibri" panose="020F0502020204030204" pitchFamily="34" charset="0"/>
                <a:cs typeface="Calibri" panose="020F0502020204030204" pitchFamily="34" charset="0"/>
              </a:rPr>
              <a:t>REWARDS</a:t>
            </a:r>
            <a:endParaRPr lang="en-GB"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0FC09479-7C04-4D69-AF6E-11D0802EC99C}"/>
              </a:ext>
            </a:extLst>
          </p:cNvPr>
          <p:cNvSpPr txBox="1">
            <a:spLocks/>
          </p:cNvSpPr>
          <p:nvPr/>
        </p:nvSpPr>
        <p:spPr>
          <a:xfrm>
            <a:off x="1021084" y="1534212"/>
            <a:ext cx="9065596" cy="3789575"/>
          </a:xfrm>
          <a:prstGeom prst="rect">
            <a:avLst/>
          </a:prstGeom>
        </p:spPr>
        <p:txBody>
          <a:bodyPr vert="horz" wrap="square" lIns="91440" tIns="45720" rIns="91440" bIns="45720" numCol="1" rtlCol="0" anchor="t" anchorCtr="0" compatLnSpc="1">
            <a:prstTxWarp prst="textNoShape">
              <a:avLst/>
            </a:prstTxWarp>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Clr>
                <a:srgbClr val="025798"/>
              </a:buClr>
              <a:buFont typeface="Arial" panose="020B0604020202020204" pitchFamily="34" charset="0"/>
              <a:buChar char="•"/>
            </a:pPr>
            <a:r>
              <a:rPr lang="en-GB" sz="2400" b="1" dirty="0">
                <a:solidFill>
                  <a:schemeClr val="tx1"/>
                </a:solidFill>
                <a:latin typeface="Calibri" panose="020F0502020204030204" pitchFamily="34" charset="0"/>
                <a:cs typeface="Calibri" panose="020F0502020204030204" pitchFamily="34" charset="0"/>
              </a:rPr>
              <a:t>From September, we will be using a new system called </a:t>
            </a:r>
            <a:r>
              <a:rPr lang="en-GB" sz="2400" b="1" dirty="0" err="1">
                <a:solidFill>
                  <a:schemeClr val="tx1"/>
                </a:solidFill>
                <a:latin typeface="Calibri" panose="020F0502020204030204" pitchFamily="34" charset="0"/>
                <a:cs typeface="Calibri" panose="020F0502020204030204" pitchFamily="34" charset="0"/>
              </a:rPr>
              <a:t>Bromcom</a:t>
            </a:r>
            <a:r>
              <a:rPr lang="en-GB" sz="2400" b="1" dirty="0">
                <a:solidFill>
                  <a:schemeClr val="tx1"/>
                </a:solidFill>
                <a:latin typeface="Calibri" panose="020F0502020204030204" pitchFamily="34" charset="0"/>
                <a:cs typeface="Calibri" panose="020F0502020204030204" pitchFamily="34" charset="0"/>
              </a:rPr>
              <a:t> to record merits for the children. </a:t>
            </a:r>
          </a:p>
          <a:p>
            <a:pPr>
              <a:buClr>
                <a:srgbClr val="025798"/>
              </a:buClr>
              <a:buFont typeface="Arial" panose="020B0604020202020204" pitchFamily="34" charset="0"/>
              <a:buChar char="•"/>
            </a:pPr>
            <a:r>
              <a:rPr lang="en-GB" sz="2400" b="1" dirty="0">
                <a:solidFill>
                  <a:schemeClr val="tx1"/>
                </a:solidFill>
                <a:latin typeface="Calibri" panose="020F0502020204030204" pitchFamily="34" charset="0"/>
                <a:cs typeface="Calibri" panose="020F0502020204030204" pitchFamily="34" charset="0"/>
              </a:rPr>
              <a:t>There will be a variety of new awards which will be rolled out in September. These include praise postcards, jump the lunch queue and many more…</a:t>
            </a:r>
          </a:p>
          <a:p>
            <a:pPr>
              <a:buClr>
                <a:srgbClr val="025798"/>
              </a:buClr>
              <a:buFont typeface="Arial" panose="020B0604020202020204" pitchFamily="34" charset="0"/>
              <a:buChar char="•"/>
            </a:pPr>
            <a:r>
              <a:rPr lang="en-GB" sz="2400" b="1" dirty="0">
                <a:solidFill>
                  <a:schemeClr val="tx1"/>
                </a:solidFill>
                <a:latin typeface="Calibri" panose="020F0502020204030204" pitchFamily="34" charset="0"/>
                <a:cs typeface="Calibri" panose="020F0502020204030204" pitchFamily="34" charset="0"/>
              </a:rPr>
              <a:t>Children are regularly rewarded with praise and also stickers/stampers in their books.</a:t>
            </a:r>
          </a:p>
          <a:p>
            <a:pPr>
              <a:buClr>
                <a:srgbClr val="025798"/>
              </a:buClr>
              <a:buFont typeface="Arial" panose="020B0604020202020204" pitchFamily="34" charset="0"/>
              <a:buChar char="•"/>
            </a:pPr>
            <a:r>
              <a:rPr lang="en-GB" sz="2400" b="1" dirty="0">
                <a:solidFill>
                  <a:schemeClr val="tx1"/>
                </a:solidFill>
                <a:latin typeface="Calibri" panose="020F0502020204030204" pitchFamily="34" charset="0"/>
                <a:cs typeface="Calibri" panose="020F0502020204030204" pitchFamily="34" charset="0"/>
              </a:rPr>
              <a:t>Each class has a ‘Wow’ work board where pieces of work are chosen to be displayed.</a:t>
            </a:r>
          </a:p>
          <a:p>
            <a:pPr marL="0" indent="0">
              <a:buNone/>
            </a:pPr>
            <a:endParaRPr lang="en-GB" sz="2000" dirty="0">
              <a:solidFill>
                <a:srgbClr val="898989"/>
              </a:solidFill>
            </a:endParaRPr>
          </a:p>
        </p:txBody>
      </p:sp>
    </p:spTree>
    <p:extLst>
      <p:ext uri="{BB962C8B-B14F-4D97-AF65-F5344CB8AC3E}">
        <p14:creationId xmlns:p14="http://schemas.microsoft.com/office/powerpoint/2010/main" val="2140313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THE FIRST DAY: </a:t>
            </a:r>
            <a:br>
              <a:rPr lang="en-GB" altLang="en-US" sz="4000" b="1" dirty="0">
                <a:solidFill>
                  <a:srgbClr val="7030A0"/>
                </a:solidFill>
                <a:latin typeface="Calibri" panose="020F0502020204030204" pitchFamily="34" charset="0"/>
                <a:cs typeface="Calibri" panose="020F0502020204030204" pitchFamily="34" charset="0"/>
              </a:rPr>
            </a:br>
            <a:r>
              <a:rPr lang="en-GB" altLang="en-US" sz="4000" b="1" dirty="0">
                <a:solidFill>
                  <a:srgbClr val="7030A0"/>
                </a:solidFill>
                <a:latin typeface="Calibri" panose="020F0502020204030204" pitchFamily="34" charset="0"/>
                <a:cs typeface="Calibri" panose="020F0502020204030204" pitchFamily="34" charset="0"/>
              </a:rPr>
              <a:t>Wednesday 3</a:t>
            </a:r>
            <a:r>
              <a:rPr lang="en-GB" altLang="en-US" sz="4000" b="1" baseline="30000" dirty="0">
                <a:solidFill>
                  <a:srgbClr val="7030A0"/>
                </a:solidFill>
                <a:latin typeface="Calibri" panose="020F0502020204030204" pitchFamily="34" charset="0"/>
                <a:cs typeface="Calibri" panose="020F0502020204030204" pitchFamily="34" charset="0"/>
              </a:rPr>
              <a:t>rd</a:t>
            </a:r>
            <a:r>
              <a:rPr lang="en-GB" altLang="en-US" sz="4000" b="1" dirty="0">
                <a:solidFill>
                  <a:srgbClr val="7030A0"/>
                </a:solidFill>
                <a:latin typeface="Calibri" panose="020F0502020204030204" pitchFamily="34" charset="0"/>
                <a:cs typeface="Calibri" panose="020F0502020204030204" pitchFamily="34" charset="0"/>
              </a:rPr>
              <a:t> September</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833874A6-262F-48DE-A6C5-2B6981303A43}"/>
              </a:ext>
            </a:extLst>
          </p:cNvPr>
          <p:cNvSpPr>
            <a:spLocks noChangeArrowheads="1"/>
          </p:cNvSpPr>
          <p:nvPr/>
        </p:nvSpPr>
        <p:spPr bwMode="auto">
          <a:xfrm>
            <a:off x="1679560" y="2260075"/>
            <a:ext cx="6769100" cy="3108543"/>
          </a:xfrm>
          <a:prstGeom prst="rect">
            <a:avLst/>
          </a:prstGeom>
          <a:noFill/>
          <a:ln w="9525">
            <a:noFill/>
            <a:miter lim="800000"/>
            <a:headEnd/>
            <a:tailEnd/>
          </a:ln>
        </p:spPr>
        <p:txBody>
          <a:bodyPr>
            <a:spAutoFit/>
          </a:bodyPr>
          <a:lstStyle/>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Pencil case and equipment</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Water bottle</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Reading book </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Packed lunch </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Summer Homework</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Something to keep them all in!</a:t>
            </a:r>
          </a:p>
          <a:p>
            <a:pPr marL="342900" indent="-342900">
              <a:buClr>
                <a:srgbClr val="9999FF"/>
              </a:buClr>
              <a:buFont typeface="Arial" panose="020B0604020202020204" pitchFamily="34" charset="0"/>
              <a:buChar char="•"/>
            </a:pPr>
            <a:r>
              <a:rPr lang="en-US" sz="2800" b="1" dirty="0">
                <a:latin typeface="Calibri" panose="020F0502020204030204" pitchFamily="34" charset="0"/>
                <a:cs typeface="Calibri" panose="020F0502020204030204" pitchFamily="34" charset="0"/>
              </a:rPr>
              <a:t>All items should be named where possible</a:t>
            </a:r>
          </a:p>
        </p:txBody>
      </p:sp>
    </p:spTree>
    <p:extLst>
      <p:ext uri="{BB962C8B-B14F-4D97-AF65-F5344CB8AC3E}">
        <p14:creationId xmlns:p14="http://schemas.microsoft.com/office/powerpoint/2010/main" val="693201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TIMINGS OF THE DAY</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2107568A-0FEB-4C33-8758-17DC9AA9FB07}"/>
              </a:ext>
            </a:extLst>
          </p:cNvPr>
          <p:cNvSpPr>
            <a:spLocks noChangeArrowheads="1"/>
          </p:cNvSpPr>
          <p:nvPr/>
        </p:nvSpPr>
        <p:spPr bwMode="auto">
          <a:xfrm>
            <a:off x="707747" y="1340067"/>
            <a:ext cx="6944070" cy="4524315"/>
          </a:xfrm>
          <a:prstGeom prst="rect">
            <a:avLst/>
          </a:prstGeom>
          <a:noFill/>
          <a:ln w="9525">
            <a:noFill/>
            <a:miter lim="800000"/>
            <a:headEnd/>
            <a:tailEnd/>
          </a:ln>
        </p:spPr>
        <p:txBody>
          <a:bodyPr wrap="square">
            <a:spAutoFit/>
          </a:bodyPr>
          <a:lstStyle/>
          <a:p>
            <a:pPr>
              <a:buClr>
                <a:srgbClr val="00AEED"/>
              </a:buClr>
            </a:pPr>
            <a:r>
              <a:rPr lang="en-GB" sz="2400" b="1" dirty="0">
                <a:latin typeface="Calibri" panose="020F0502020204030204" pitchFamily="34" charset="0"/>
                <a:cs typeface="Calibri" panose="020F0502020204030204" pitchFamily="34" charset="0"/>
              </a:rPr>
              <a:t>Children can arrive from 7:30am (breakfast available)</a:t>
            </a:r>
          </a:p>
          <a:p>
            <a:pPr>
              <a:buClr>
                <a:srgbClr val="00AEED"/>
              </a:buClr>
            </a:pPr>
            <a:endParaRPr lang="en-GB" sz="2400" b="1" dirty="0">
              <a:latin typeface="Calibri" panose="020F0502020204030204" pitchFamily="34" charset="0"/>
              <a:cs typeface="Calibri" panose="020F0502020204030204" pitchFamily="34" charset="0"/>
            </a:endParaRPr>
          </a:p>
          <a:p>
            <a:pPr>
              <a:buClr>
                <a:srgbClr val="00AEED"/>
              </a:buClr>
            </a:pPr>
            <a:r>
              <a:rPr lang="en-GB" sz="2400" b="1" dirty="0">
                <a:latin typeface="Calibri" panose="020F0502020204030204" pitchFamily="34" charset="0"/>
                <a:cs typeface="Calibri" panose="020F0502020204030204" pitchFamily="34" charset="0"/>
              </a:rPr>
              <a:t>All pupils must be in school by 8:15am</a:t>
            </a:r>
          </a:p>
          <a:p>
            <a:pPr>
              <a:buClr>
                <a:srgbClr val="00AEED"/>
              </a:buClr>
            </a:pPr>
            <a:endParaRPr lang="en-GB" sz="2400" b="1" dirty="0">
              <a:latin typeface="Calibri" panose="020F0502020204030204" pitchFamily="34" charset="0"/>
              <a:cs typeface="Calibri" panose="020F0502020204030204" pitchFamily="34" charset="0"/>
            </a:endParaRPr>
          </a:p>
          <a:p>
            <a:pPr>
              <a:buClr>
                <a:srgbClr val="00AEED"/>
              </a:buClr>
            </a:pPr>
            <a:r>
              <a:rPr lang="en-GB" sz="2400" b="1" dirty="0">
                <a:latin typeface="Calibri" panose="020F0502020204030204" pitchFamily="34" charset="0"/>
                <a:cs typeface="Calibri" panose="020F0502020204030204" pitchFamily="34" charset="0"/>
              </a:rPr>
              <a:t>8:20 – 8:40 		Tutor Time/Assembly</a:t>
            </a:r>
          </a:p>
          <a:p>
            <a:pPr>
              <a:buClr>
                <a:srgbClr val="00AEED"/>
              </a:buClr>
            </a:pPr>
            <a:r>
              <a:rPr lang="en-GB" sz="2400" b="1" dirty="0">
                <a:latin typeface="Calibri" panose="020F0502020204030204" pitchFamily="34" charset="0"/>
                <a:cs typeface="Calibri" panose="020F0502020204030204" pitchFamily="34" charset="0"/>
              </a:rPr>
              <a:t>8:40 – 10:20 		Lessons</a:t>
            </a:r>
          </a:p>
          <a:p>
            <a:pPr>
              <a:buClr>
                <a:srgbClr val="00AEED"/>
              </a:buClr>
            </a:pPr>
            <a:r>
              <a:rPr lang="en-GB" sz="2400" b="1" dirty="0">
                <a:latin typeface="Calibri" panose="020F0502020204030204" pitchFamily="34" charset="0"/>
                <a:cs typeface="Calibri" panose="020F0502020204030204" pitchFamily="34" charset="0"/>
              </a:rPr>
              <a:t>10:20 – 10:40 		Break</a:t>
            </a:r>
          </a:p>
          <a:p>
            <a:pPr>
              <a:buClr>
                <a:srgbClr val="00AEED"/>
              </a:buClr>
            </a:pPr>
            <a:r>
              <a:rPr lang="en-GB" sz="2400" b="1" dirty="0">
                <a:latin typeface="Calibri" panose="020F0502020204030204" pitchFamily="34" charset="0"/>
                <a:cs typeface="Calibri" panose="020F0502020204030204" pitchFamily="34" charset="0"/>
              </a:rPr>
              <a:t>10:40 – 12:20 		Lessons</a:t>
            </a:r>
          </a:p>
          <a:p>
            <a:pPr>
              <a:buClr>
                <a:srgbClr val="00AEED"/>
              </a:buClr>
            </a:pPr>
            <a:r>
              <a:rPr lang="en-GB" sz="2400" b="1" dirty="0">
                <a:latin typeface="Calibri" panose="020F0502020204030204" pitchFamily="34" charset="0"/>
                <a:cs typeface="Calibri" panose="020F0502020204030204" pitchFamily="34" charset="0"/>
              </a:rPr>
              <a:t>12:20 – 1:10	 	Lunch</a:t>
            </a:r>
          </a:p>
          <a:p>
            <a:pPr>
              <a:buClr>
                <a:srgbClr val="00AEED"/>
              </a:buClr>
            </a:pPr>
            <a:r>
              <a:rPr lang="en-GB" sz="2400" b="1" dirty="0">
                <a:latin typeface="Calibri" panose="020F0502020204030204" pitchFamily="34" charset="0"/>
                <a:cs typeface="Calibri" panose="020F0502020204030204" pitchFamily="34" charset="0"/>
              </a:rPr>
              <a:t>1:10 – 2:55 		Lessons</a:t>
            </a:r>
          </a:p>
          <a:p>
            <a:pPr>
              <a:buClr>
                <a:srgbClr val="00AEED"/>
              </a:buClr>
            </a:pPr>
            <a:r>
              <a:rPr lang="en-GB" sz="2400" b="1" dirty="0">
                <a:latin typeface="Calibri" panose="020F0502020204030204" pitchFamily="34" charset="0"/>
                <a:cs typeface="Calibri" panose="020F0502020204030204" pitchFamily="34" charset="0"/>
              </a:rPr>
              <a:t>2:55 – 3:00 		Registration</a:t>
            </a:r>
          </a:p>
          <a:p>
            <a:pPr>
              <a:buClr>
                <a:srgbClr val="00AEED"/>
              </a:buClr>
            </a:pPr>
            <a:r>
              <a:rPr lang="en-GB" sz="2400" b="1" dirty="0">
                <a:latin typeface="Calibri" panose="020F0502020204030204" pitchFamily="34" charset="0"/>
                <a:cs typeface="Calibri" panose="020F0502020204030204" pitchFamily="34" charset="0"/>
              </a:rPr>
              <a:t>3:00 			Home time</a:t>
            </a:r>
          </a:p>
        </p:txBody>
      </p:sp>
      <p:pic>
        <p:nvPicPr>
          <p:cNvPr id="8" name="Picture 7">
            <a:extLst>
              <a:ext uri="{FF2B5EF4-FFF2-40B4-BE49-F238E27FC236}">
                <a16:creationId xmlns:a16="http://schemas.microsoft.com/office/drawing/2014/main" id="{4649E197-E8F6-4E94-9E49-C97673B2AD61}"/>
              </a:ext>
            </a:extLst>
          </p:cNvPr>
          <p:cNvPicPr>
            <a:picLocks noChangeAspect="1"/>
          </p:cNvPicPr>
          <p:nvPr/>
        </p:nvPicPr>
        <p:blipFill>
          <a:blip r:embed="rId3"/>
          <a:stretch>
            <a:fillRect/>
          </a:stretch>
        </p:blipFill>
        <p:spPr>
          <a:xfrm>
            <a:off x="7651817" y="1894793"/>
            <a:ext cx="4224840" cy="3969589"/>
          </a:xfrm>
          <a:prstGeom prst="rect">
            <a:avLst/>
          </a:prstGeom>
          <a:ln w="28575">
            <a:solidFill>
              <a:schemeClr val="accent2"/>
            </a:solidFill>
          </a:ln>
        </p:spPr>
      </p:pic>
    </p:spTree>
    <p:extLst>
      <p:ext uri="{BB962C8B-B14F-4D97-AF65-F5344CB8AC3E}">
        <p14:creationId xmlns:p14="http://schemas.microsoft.com/office/powerpoint/2010/main" val="3557013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a:xfrm>
            <a:off x="838200" y="365125"/>
            <a:ext cx="10515600" cy="789349"/>
          </a:xfrm>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LUNCH</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0ABA0C2-2489-47F1-9798-CFE64684C97B}"/>
              </a:ext>
            </a:extLst>
          </p:cNvPr>
          <p:cNvSpPr>
            <a:spLocks noChangeArrowheads="1"/>
          </p:cNvSpPr>
          <p:nvPr/>
        </p:nvSpPr>
        <p:spPr bwMode="auto">
          <a:xfrm>
            <a:off x="1197383" y="1394321"/>
            <a:ext cx="9336506" cy="4339650"/>
          </a:xfrm>
          <a:prstGeom prst="rect">
            <a:avLst/>
          </a:prstGeom>
          <a:noFill/>
          <a:ln w="9525">
            <a:noFill/>
            <a:miter lim="800000"/>
            <a:headEnd/>
            <a:tailEnd/>
          </a:ln>
        </p:spPr>
        <p:txBody>
          <a:bodyPr wrap="square">
            <a:spAutoFit/>
          </a:bodyPr>
          <a:lstStyle/>
          <a:p>
            <a:r>
              <a:rPr lang="en-GB" sz="2800" dirty="0">
                <a:latin typeface="Calibri" panose="020F0502020204030204" pitchFamily="34" charset="0"/>
                <a:cs typeface="Calibri" panose="020F0502020204030204" pitchFamily="34" charset="0"/>
              </a:rPr>
              <a:t>For the first week, please can all children bring a packed lunch.</a:t>
            </a:r>
          </a:p>
          <a:p>
            <a:r>
              <a:rPr lang="en-GB" sz="2800" dirty="0">
                <a:latin typeface="Calibri" panose="020F0502020204030204" pitchFamily="34" charset="0"/>
                <a:cs typeface="Calibri" panose="020F0502020204030204" pitchFamily="34" charset="0"/>
              </a:rPr>
              <a:t> </a:t>
            </a:r>
          </a:p>
          <a:p>
            <a:r>
              <a:rPr lang="en-GB" sz="2800" dirty="0">
                <a:latin typeface="Calibri" panose="020F0502020204030204" pitchFamily="34" charset="0"/>
                <a:cs typeface="Calibri" panose="020F0502020204030204" pitchFamily="34" charset="0"/>
              </a:rPr>
              <a:t>During this first week, all pupils will be set up on our cashless catering system. This is a Biometric System which recognises the thumb of your child at the tills. Children will make their own meal choice on the day and pay for it via their thumb. The menu will be advertised in advance on our website and also in the </a:t>
            </a:r>
            <a:r>
              <a:rPr lang="en-GB" sz="2800" b="1" dirty="0">
                <a:latin typeface="Calibri" panose="020F0502020204030204" pitchFamily="34" charset="0"/>
                <a:cs typeface="Calibri" panose="020F0502020204030204" pitchFamily="34" charset="0"/>
              </a:rPr>
              <a:t>PBA Weekly Bulletin</a:t>
            </a:r>
            <a:r>
              <a:rPr lang="en-GB" sz="2800" dirty="0">
                <a:latin typeface="Calibri" panose="020F0502020204030204" pitchFamily="34" charset="0"/>
                <a:cs typeface="Calibri" panose="020F0502020204030204" pitchFamily="34" charset="0"/>
              </a:rPr>
              <a:t> sent out via </a:t>
            </a:r>
            <a:r>
              <a:rPr lang="en-GB" sz="2800" dirty="0" err="1">
                <a:latin typeface="Calibri" panose="020F0502020204030204" pitchFamily="34" charset="0"/>
                <a:cs typeface="Calibri" panose="020F0502020204030204" pitchFamily="34" charset="0"/>
              </a:rPr>
              <a:t>ParentMail</a:t>
            </a:r>
            <a:r>
              <a:rPr lang="en-GB" sz="2800" dirty="0">
                <a:latin typeface="Calibri" panose="020F0502020204030204" pitchFamily="34" charset="0"/>
                <a:cs typeface="Calibri" panose="020F0502020204030204" pitchFamily="34" charset="0"/>
              </a:rPr>
              <a:t>. </a:t>
            </a:r>
          </a:p>
          <a:p>
            <a:r>
              <a:rPr lang="en-GB" sz="2800" dirty="0">
                <a:latin typeface="Calibri" panose="020F0502020204030204" pitchFamily="34" charset="0"/>
                <a:cs typeface="Calibri" panose="020F0502020204030204" pitchFamily="34" charset="0"/>
              </a:rPr>
              <a:t> </a:t>
            </a:r>
          </a:p>
          <a:p>
            <a:pPr>
              <a:buClr>
                <a:srgbClr val="00AEED"/>
              </a:buClr>
            </a:pPr>
            <a:endParaRPr lang="en-GB"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418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a:xfrm>
            <a:off x="838200" y="365125"/>
            <a:ext cx="10515600" cy="789349"/>
          </a:xfrm>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LUNCH</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9BC55B9E-1356-4483-9363-9C81B3F46435}"/>
              </a:ext>
            </a:extLst>
          </p:cNvPr>
          <p:cNvSpPr>
            <a:spLocks noChangeArrowheads="1"/>
          </p:cNvSpPr>
          <p:nvPr/>
        </p:nvSpPr>
        <p:spPr bwMode="auto">
          <a:xfrm>
            <a:off x="774672" y="1554163"/>
            <a:ext cx="10642655" cy="4093428"/>
          </a:xfrm>
          <a:prstGeom prst="rect">
            <a:avLst/>
          </a:prstGeom>
          <a:noFill/>
          <a:ln w="9525">
            <a:noFill/>
            <a:miter lim="800000"/>
            <a:headEnd/>
            <a:tailEnd/>
          </a:ln>
        </p:spPr>
        <p:txBody>
          <a:bodyPr wrap="square">
            <a:spAutoFit/>
          </a:bodyPr>
          <a:lstStyle/>
          <a:p>
            <a:r>
              <a:rPr lang="en-GB" sz="2600" dirty="0">
                <a:latin typeface="Calibri" panose="020F0502020204030204" pitchFamily="34" charset="0"/>
                <a:cs typeface="Calibri" panose="020F0502020204030204" pitchFamily="34" charset="0"/>
              </a:rPr>
              <a:t>Any amount of money can be prepaid and topped-up on a pupil’s account via the ‘Accounts’ section on your </a:t>
            </a:r>
            <a:r>
              <a:rPr lang="en-GB" sz="2600" dirty="0" err="1">
                <a:latin typeface="Calibri" panose="020F0502020204030204" pitchFamily="34" charset="0"/>
                <a:cs typeface="Calibri" panose="020F0502020204030204" pitchFamily="34" charset="0"/>
              </a:rPr>
              <a:t>ParentMail</a:t>
            </a:r>
            <a:r>
              <a:rPr lang="en-GB" sz="2600" dirty="0">
                <a:latin typeface="Calibri" panose="020F0502020204030204" pitchFamily="34" charset="0"/>
                <a:cs typeface="Calibri" panose="020F0502020204030204" pitchFamily="34" charset="0"/>
              </a:rPr>
              <a:t> account, and any money spent on food will be deducted on a daily basis. A daily ‘spend limit’ of £5 will be programmed into the system. </a:t>
            </a:r>
          </a:p>
          <a:p>
            <a:r>
              <a:rPr lang="en-GB" sz="2600" dirty="0">
                <a:latin typeface="Calibri" panose="020F0502020204030204" pitchFamily="34" charset="0"/>
                <a:cs typeface="Calibri" panose="020F0502020204030204" pitchFamily="34" charset="0"/>
              </a:rPr>
              <a:t> </a:t>
            </a:r>
          </a:p>
          <a:p>
            <a:r>
              <a:rPr lang="en-GB" sz="2600" dirty="0">
                <a:latin typeface="Calibri" panose="020F0502020204030204" pitchFamily="34" charset="0"/>
                <a:cs typeface="Calibri" panose="020F0502020204030204" pitchFamily="34" charset="0"/>
              </a:rPr>
              <a:t>If you choose not to have your child registered on the Biometric System, a PIN code will be allocated. Please note that PIN codes do not have the same level of security and it will be your child’s responsibility to remember the code and keep it secure at all times. </a:t>
            </a:r>
          </a:p>
          <a:p>
            <a:pPr>
              <a:buClr>
                <a:srgbClr val="00AEED"/>
              </a:buClr>
            </a:pPr>
            <a:endParaRPr lang="en-GB" sz="2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34178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a:xfrm>
            <a:off x="838200" y="365125"/>
            <a:ext cx="10515600" cy="879212"/>
          </a:xfrm>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EXAMPLE LUNCH MENU</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 name="Picture 2">
            <a:extLst>
              <a:ext uri="{FF2B5EF4-FFF2-40B4-BE49-F238E27FC236}">
                <a16:creationId xmlns:a16="http://schemas.microsoft.com/office/drawing/2014/main" id="{A3455FF4-A11C-4E43-81F8-5C2CD318C41B}"/>
              </a:ext>
            </a:extLst>
          </p:cNvPr>
          <p:cNvPicPr>
            <a:picLocks noChangeAspect="1"/>
          </p:cNvPicPr>
          <p:nvPr/>
        </p:nvPicPr>
        <p:blipFill>
          <a:blip r:embed="rId3"/>
          <a:stretch>
            <a:fillRect/>
          </a:stretch>
        </p:blipFill>
        <p:spPr>
          <a:xfrm>
            <a:off x="2309493" y="1006811"/>
            <a:ext cx="7573013" cy="4844377"/>
          </a:xfrm>
          <a:prstGeom prst="rect">
            <a:avLst/>
          </a:prstGeom>
        </p:spPr>
      </p:pic>
    </p:spTree>
    <p:extLst>
      <p:ext uri="{BB962C8B-B14F-4D97-AF65-F5344CB8AC3E}">
        <p14:creationId xmlns:p14="http://schemas.microsoft.com/office/powerpoint/2010/main" val="576656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CONTACTING THE SCHOOL</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E29D45EC-8C41-47E5-8619-774E71F0D1E6}"/>
              </a:ext>
            </a:extLst>
          </p:cNvPr>
          <p:cNvSpPr txBox="1">
            <a:spLocks/>
          </p:cNvSpPr>
          <p:nvPr/>
        </p:nvSpPr>
        <p:spPr bwMode="auto">
          <a:xfrm>
            <a:off x="956662" y="1921971"/>
            <a:ext cx="10278676" cy="2839775"/>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Clr>
                <a:srgbClr val="025798"/>
              </a:buClr>
              <a:buNone/>
            </a:pPr>
            <a:r>
              <a:rPr lang="en-GB" sz="2400" b="1" dirty="0">
                <a:solidFill>
                  <a:srgbClr val="404040"/>
                </a:solidFill>
                <a:latin typeface="Calibri" panose="020F0502020204030204" pitchFamily="34" charset="0"/>
                <a:cs typeface="Calibri" panose="020F0502020204030204" pitchFamily="34" charset="0"/>
              </a:rPr>
              <a:t>Teacher: 									</a:t>
            </a:r>
            <a:r>
              <a:rPr lang="en-GB" sz="2400" b="1" dirty="0">
                <a:solidFill>
                  <a:srgbClr val="404040"/>
                </a:solidFill>
                <a:latin typeface="Calibri" panose="020F0502020204030204" pitchFamily="34" charset="0"/>
                <a:cs typeface="Calibri" panose="020F0502020204030204" pitchFamily="34" charset="0"/>
                <a:hlinkClick r:id="rId3"/>
              </a:rPr>
              <a:t>initialsurname@bestacademies.org.uk</a:t>
            </a:r>
            <a:r>
              <a:rPr lang="en-GB" sz="2400" b="1" dirty="0">
                <a:solidFill>
                  <a:srgbClr val="404040"/>
                </a:solidFill>
                <a:latin typeface="Calibri" panose="020F0502020204030204" pitchFamily="34" charset="0"/>
                <a:cs typeface="Calibri" panose="020F0502020204030204" pitchFamily="34" charset="0"/>
              </a:rPr>
              <a:t> </a:t>
            </a:r>
          </a:p>
          <a:p>
            <a:pPr marL="0" indent="0">
              <a:buClr>
                <a:srgbClr val="025798"/>
              </a:buClr>
              <a:buNone/>
            </a:pPr>
            <a:r>
              <a:rPr lang="en-GB" sz="2400" b="1" dirty="0">
                <a:solidFill>
                  <a:srgbClr val="404040"/>
                </a:solidFill>
                <a:latin typeface="Calibri" panose="020F0502020204030204" pitchFamily="34" charset="0"/>
                <a:cs typeface="Calibri" panose="020F0502020204030204" pitchFamily="34" charset="0"/>
              </a:rPr>
              <a:t>Mr Cresswell (Head of Year 5):	 		</a:t>
            </a:r>
            <a:r>
              <a:rPr lang="en-GB" sz="2400" b="1" dirty="0">
                <a:solidFill>
                  <a:srgbClr val="404040"/>
                </a:solidFill>
                <a:latin typeface="Calibri" panose="020F0502020204030204" pitchFamily="34" charset="0"/>
                <a:cs typeface="Calibri" panose="020F0502020204030204" pitchFamily="34" charset="0"/>
                <a:hlinkClick r:id="rId4"/>
              </a:rPr>
              <a:t>ocresswell@bestcademies.org.uk</a:t>
            </a:r>
            <a:r>
              <a:rPr lang="en-GB" sz="2400" b="1" dirty="0">
                <a:solidFill>
                  <a:srgbClr val="404040"/>
                </a:solidFill>
                <a:latin typeface="Calibri" panose="020F0502020204030204" pitchFamily="34" charset="0"/>
                <a:cs typeface="Calibri" panose="020F0502020204030204" pitchFamily="34" charset="0"/>
              </a:rPr>
              <a:t> </a:t>
            </a:r>
          </a:p>
          <a:p>
            <a:pPr marL="0" indent="0">
              <a:buClr>
                <a:srgbClr val="025798"/>
              </a:buClr>
              <a:buNone/>
            </a:pPr>
            <a:r>
              <a:rPr lang="en-GB" sz="2400" b="1" dirty="0">
                <a:solidFill>
                  <a:srgbClr val="404040"/>
                </a:solidFill>
                <a:latin typeface="Calibri" panose="020F0502020204030204" pitchFamily="34" charset="0"/>
                <a:cs typeface="Calibri" panose="020F0502020204030204" pitchFamily="34" charset="0"/>
              </a:rPr>
              <a:t>Mrs Smyth (Director of KS2): 			</a:t>
            </a:r>
            <a:r>
              <a:rPr lang="en-GB" sz="2400" b="1" dirty="0">
                <a:solidFill>
                  <a:srgbClr val="404040"/>
                </a:solidFill>
                <a:latin typeface="Calibri" panose="020F0502020204030204" pitchFamily="34" charset="0"/>
                <a:cs typeface="Calibri" panose="020F0502020204030204" pitchFamily="34" charset="0"/>
                <a:hlinkClick r:id="rId5"/>
              </a:rPr>
              <a:t>tsmyth@bestacademies.org.uk</a:t>
            </a:r>
            <a:endParaRPr lang="en-GB" sz="2400" b="1" dirty="0">
              <a:solidFill>
                <a:srgbClr val="404040"/>
              </a:solidFill>
              <a:latin typeface="Calibri" panose="020F0502020204030204" pitchFamily="34" charset="0"/>
              <a:cs typeface="Calibri" panose="020F0502020204030204" pitchFamily="34" charset="0"/>
            </a:endParaRPr>
          </a:p>
          <a:p>
            <a:pPr marL="0" indent="0">
              <a:buClr>
                <a:srgbClr val="025798"/>
              </a:buClr>
              <a:buNone/>
            </a:pPr>
            <a:r>
              <a:rPr lang="en-GB" sz="2400" b="1" dirty="0">
                <a:solidFill>
                  <a:srgbClr val="404040"/>
                </a:solidFill>
                <a:latin typeface="Calibri" panose="020F0502020204030204" pitchFamily="34" charset="0"/>
                <a:cs typeface="Calibri" panose="020F0502020204030204" pitchFamily="34" charset="0"/>
              </a:rPr>
              <a:t>Office: 										</a:t>
            </a:r>
            <a:r>
              <a:rPr lang="en-GB" sz="2400" b="1" dirty="0">
                <a:solidFill>
                  <a:srgbClr val="404040"/>
                </a:solidFill>
                <a:latin typeface="Calibri" panose="020F0502020204030204" pitchFamily="34" charset="0"/>
                <a:cs typeface="Calibri" panose="020F0502020204030204" pitchFamily="34" charset="0"/>
                <a:hlinkClick r:id="rId6"/>
              </a:rPr>
              <a:t>pixbrook@bestacademies.org.uk</a:t>
            </a:r>
            <a:endParaRPr lang="en-GB" sz="2400" b="1" dirty="0">
              <a:solidFill>
                <a:srgbClr val="404040"/>
              </a:solidFill>
              <a:latin typeface="Calibri" panose="020F0502020204030204" pitchFamily="34" charset="0"/>
              <a:cs typeface="Calibri" panose="020F0502020204030204" pitchFamily="34" charset="0"/>
            </a:endParaRPr>
          </a:p>
          <a:p>
            <a:pPr marL="0" indent="0">
              <a:buClr>
                <a:srgbClr val="025798"/>
              </a:buClr>
              <a:buNone/>
            </a:pPr>
            <a:r>
              <a:rPr lang="en-GB" sz="2400" b="1" dirty="0">
                <a:solidFill>
                  <a:srgbClr val="404040"/>
                </a:solidFill>
                <a:latin typeface="Calibri" panose="020F0502020204030204" pitchFamily="34" charset="0"/>
                <a:cs typeface="Calibri" panose="020F0502020204030204" pitchFamily="34" charset="0"/>
              </a:rPr>
              <a:t>School phone number:					01462 416243</a:t>
            </a:r>
          </a:p>
          <a:p>
            <a:pPr marL="0" indent="0">
              <a:buClr>
                <a:srgbClr val="025798"/>
              </a:buClr>
              <a:buNone/>
            </a:pPr>
            <a:endParaRPr lang="en-GB" sz="2400" b="1" dirty="0">
              <a:solidFill>
                <a:srgbClr val="404040"/>
              </a:solidFill>
              <a:latin typeface="Calibri" panose="020F0502020204030204" pitchFamily="34" charset="0"/>
              <a:cs typeface="Calibri" panose="020F0502020204030204" pitchFamily="34" charset="0"/>
            </a:endParaRPr>
          </a:p>
          <a:p>
            <a:pPr marL="457200" indent="-457200"/>
            <a:endParaRPr lang="en-GB" sz="2000" dirty="0">
              <a:solidFill>
                <a:srgbClr val="898989"/>
              </a:solidFill>
            </a:endParaRPr>
          </a:p>
        </p:txBody>
      </p:sp>
    </p:spTree>
    <p:extLst>
      <p:ext uri="{BB962C8B-B14F-4D97-AF65-F5344CB8AC3E}">
        <p14:creationId xmlns:p14="http://schemas.microsoft.com/office/powerpoint/2010/main" val="85573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SUMMER HOLIDAY HOMEWORK!</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24E6E333-7919-411D-8251-E23F22B0B035}"/>
              </a:ext>
            </a:extLst>
          </p:cNvPr>
          <p:cNvSpPr txBox="1">
            <a:spLocks/>
          </p:cNvSpPr>
          <p:nvPr/>
        </p:nvSpPr>
        <p:spPr bwMode="auto">
          <a:xfrm>
            <a:off x="2249906" y="1833425"/>
            <a:ext cx="7692187" cy="1595575"/>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800" b="1" dirty="0">
                <a:solidFill>
                  <a:schemeClr val="tx1"/>
                </a:solidFill>
                <a:latin typeface="Calibri" panose="020F0502020204030204" pitchFamily="34" charset="0"/>
                <a:cs typeface="Calibri" panose="020F0502020204030204" pitchFamily="34" charset="0"/>
              </a:rPr>
              <a:t>We have set a challenge called ‘Identity’ for you to complete over the Summer holidays. This will be research based and link to your class name.</a:t>
            </a:r>
          </a:p>
        </p:txBody>
      </p:sp>
      <p:pic>
        <p:nvPicPr>
          <p:cNvPr id="2" name="Picture 1">
            <a:extLst>
              <a:ext uri="{FF2B5EF4-FFF2-40B4-BE49-F238E27FC236}">
                <a16:creationId xmlns:a16="http://schemas.microsoft.com/office/drawing/2014/main" id="{1AE6E4F7-993E-42DD-ADE3-082A4777DF14}"/>
              </a:ext>
            </a:extLst>
          </p:cNvPr>
          <p:cNvPicPr>
            <a:picLocks noChangeAspect="1"/>
          </p:cNvPicPr>
          <p:nvPr/>
        </p:nvPicPr>
        <p:blipFill>
          <a:blip r:embed="rId3"/>
          <a:stretch>
            <a:fillRect/>
          </a:stretch>
        </p:blipFill>
        <p:spPr>
          <a:xfrm>
            <a:off x="363534" y="3429000"/>
            <a:ext cx="2066925" cy="2190750"/>
          </a:xfrm>
          <a:prstGeom prst="rect">
            <a:avLst/>
          </a:prstGeom>
        </p:spPr>
      </p:pic>
      <p:pic>
        <p:nvPicPr>
          <p:cNvPr id="3" name="Picture 2">
            <a:extLst>
              <a:ext uri="{FF2B5EF4-FFF2-40B4-BE49-F238E27FC236}">
                <a16:creationId xmlns:a16="http://schemas.microsoft.com/office/drawing/2014/main" id="{CBB9D477-DBBD-4D7D-BDCE-7C6B9EC312F6}"/>
              </a:ext>
            </a:extLst>
          </p:cNvPr>
          <p:cNvPicPr>
            <a:picLocks noChangeAspect="1"/>
          </p:cNvPicPr>
          <p:nvPr/>
        </p:nvPicPr>
        <p:blipFill>
          <a:blip r:embed="rId4"/>
          <a:stretch>
            <a:fillRect/>
          </a:stretch>
        </p:blipFill>
        <p:spPr>
          <a:xfrm>
            <a:off x="2430459" y="3418513"/>
            <a:ext cx="1876288" cy="2190750"/>
          </a:xfrm>
          <a:prstGeom prst="rect">
            <a:avLst/>
          </a:prstGeom>
        </p:spPr>
      </p:pic>
      <p:pic>
        <p:nvPicPr>
          <p:cNvPr id="6" name="Picture 5">
            <a:extLst>
              <a:ext uri="{FF2B5EF4-FFF2-40B4-BE49-F238E27FC236}">
                <a16:creationId xmlns:a16="http://schemas.microsoft.com/office/drawing/2014/main" id="{366A6800-3BEB-4999-8D15-6CAB2E8FE71D}"/>
              </a:ext>
            </a:extLst>
          </p:cNvPr>
          <p:cNvPicPr>
            <a:picLocks noChangeAspect="1"/>
          </p:cNvPicPr>
          <p:nvPr/>
        </p:nvPicPr>
        <p:blipFill>
          <a:blip r:embed="rId5"/>
          <a:stretch>
            <a:fillRect/>
          </a:stretch>
        </p:blipFill>
        <p:spPr>
          <a:xfrm>
            <a:off x="4306747" y="3418513"/>
            <a:ext cx="2099044" cy="2190750"/>
          </a:xfrm>
          <a:prstGeom prst="rect">
            <a:avLst/>
          </a:prstGeom>
        </p:spPr>
      </p:pic>
      <p:pic>
        <p:nvPicPr>
          <p:cNvPr id="8" name="Picture 7">
            <a:extLst>
              <a:ext uri="{FF2B5EF4-FFF2-40B4-BE49-F238E27FC236}">
                <a16:creationId xmlns:a16="http://schemas.microsoft.com/office/drawing/2014/main" id="{B8FB3805-F92B-4D3E-81C9-72A9C57ECA12}"/>
              </a:ext>
            </a:extLst>
          </p:cNvPr>
          <p:cNvPicPr>
            <a:picLocks noChangeAspect="1"/>
          </p:cNvPicPr>
          <p:nvPr/>
        </p:nvPicPr>
        <p:blipFill>
          <a:blip r:embed="rId6"/>
          <a:stretch>
            <a:fillRect/>
          </a:stretch>
        </p:blipFill>
        <p:spPr>
          <a:xfrm>
            <a:off x="6364175" y="3418513"/>
            <a:ext cx="1890059" cy="2190750"/>
          </a:xfrm>
          <a:prstGeom prst="rect">
            <a:avLst/>
          </a:prstGeom>
        </p:spPr>
      </p:pic>
      <p:pic>
        <p:nvPicPr>
          <p:cNvPr id="12" name="Picture 11">
            <a:extLst>
              <a:ext uri="{FF2B5EF4-FFF2-40B4-BE49-F238E27FC236}">
                <a16:creationId xmlns:a16="http://schemas.microsoft.com/office/drawing/2014/main" id="{16706C7C-DFEE-4704-A067-B50960EE9C8D}"/>
              </a:ext>
            </a:extLst>
          </p:cNvPr>
          <p:cNvPicPr>
            <a:picLocks noChangeAspect="1"/>
          </p:cNvPicPr>
          <p:nvPr/>
        </p:nvPicPr>
        <p:blipFill>
          <a:blip r:embed="rId7"/>
          <a:stretch>
            <a:fillRect/>
          </a:stretch>
        </p:blipFill>
        <p:spPr>
          <a:xfrm>
            <a:off x="8254234" y="3418513"/>
            <a:ext cx="1802389" cy="2190749"/>
          </a:xfrm>
          <a:prstGeom prst="rect">
            <a:avLst/>
          </a:prstGeom>
        </p:spPr>
      </p:pic>
      <p:pic>
        <p:nvPicPr>
          <p:cNvPr id="13" name="Picture 12">
            <a:extLst>
              <a:ext uri="{FF2B5EF4-FFF2-40B4-BE49-F238E27FC236}">
                <a16:creationId xmlns:a16="http://schemas.microsoft.com/office/drawing/2014/main" id="{86E7082E-B90E-4EFB-A4F3-34BAE8CA2BFA}"/>
              </a:ext>
            </a:extLst>
          </p:cNvPr>
          <p:cNvPicPr>
            <a:picLocks noChangeAspect="1"/>
          </p:cNvPicPr>
          <p:nvPr/>
        </p:nvPicPr>
        <p:blipFill>
          <a:blip r:embed="rId8"/>
          <a:stretch>
            <a:fillRect/>
          </a:stretch>
        </p:blipFill>
        <p:spPr>
          <a:xfrm>
            <a:off x="10056623" y="3418513"/>
            <a:ext cx="1800869" cy="2190748"/>
          </a:xfrm>
          <a:prstGeom prst="rect">
            <a:avLst/>
          </a:prstGeom>
        </p:spPr>
      </p:pic>
    </p:spTree>
    <p:extLst>
      <p:ext uri="{BB962C8B-B14F-4D97-AF65-F5344CB8AC3E}">
        <p14:creationId xmlns:p14="http://schemas.microsoft.com/office/powerpoint/2010/main" val="2335587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4" name="Title 3">
            <a:extLst>
              <a:ext uri="{FF2B5EF4-FFF2-40B4-BE49-F238E27FC236}">
                <a16:creationId xmlns:a16="http://schemas.microsoft.com/office/drawing/2014/main" id="{ED7F40F8-1DD1-4675-B86D-D74A31717F2B}"/>
              </a:ext>
            </a:extLst>
          </p:cNvPr>
          <p:cNvSpPr>
            <a:spLocks noGrp="1"/>
          </p:cNvSpPr>
          <p:nvPr>
            <p:ph type="title"/>
          </p:nvPr>
        </p:nvSpPr>
        <p:spPr/>
        <p:txBody>
          <a:bodyPr>
            <a:normAutofit/>
          </a:bodyPr>
          <a:lstStyle/>
          <a:p>
            <a:pPr algn="ctr"/>
            <a:r>
              <a:rPr lang="en-GB" altLang="en-US" sz="4000" b="1" dirty="0">
                <a:solidFill>
                  <a:srgbClr val="7030A0"/>
                </a:solidFill>
                <a:latin typeface="Calibri" panose="020F0502020204030204" pitchFamily="34" charset="0"/>
                <a:cs typeface="Calibri" panose="020F0502020204030204" pitchFamily="34" charset="0"/>
              </a:rPr>
              <a:t>SEE YOU ON FRIDAY!</a:t>
            </a:r>
            <a:endParaRPr lang="en-GB" sz="4000" dirty="0"/>
          </a:p>
        </p:txBody>
      </p:sp>
      <p:sp>
        <p:nvSpPr>
          <p:cNvPr id="9" name="Rectangle 1">
            <a:extLst>
              <a:ext uri="{FF2B5EF4-FFF2-40B4-BE49-F238E27FC236}">
                <a16:creationId xmlns:a16="http://schemas.microsoft.com/office/drawing/2014/main" id="{B50E4E66-513C-415E-BE49-E9BA6E02A5E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2">
            <a:extLst>
              <a:ext uri="{FF2B5EF4-FFF2-40B4-BE49-F238E27FC236}">
                <a16:creationId xmlns:a16="http://schemas.microsoft.com/office/drawing/2014/main" id="{F5651F6C-F016-4DD5-8525-45116A8163F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3">
            <a:extLst>
              <a:ext uri="{FF2B5EF4-FFF2-40B4-BE49-F238E27FC236}">
                <a16:creationId xmlns:a16="http://schemas.microsoft.com/office/drawing/2014/main" id="{C33F35B5-BD73-4BCF-BE74-A643F144772C}"/>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Subtitle 2">
            <a:extLst>
              <a:ext uri="{FF2B5EF4-FFF2-40B4-BE49-F238E27FC236}">
                <a16:creationId xmlns:a16="http://schemas.microsoft.com/office/drawing/2014/main" id="{8E178DE4-1125-4473-B26C-7288F6AC1F53}"/>
              </a:ext>
            </a:extLst>
          </p:cNvPr>
          <p:cNvSpPr txBox="1">
            <a:spLocks/>
          </p:cNvSpPr>
          <p:nvPr/>
        </p:nvSpPr>
        <p:spPr bwMode="auto">
          <a:xfrm>
            <a:off x="2180431" y="1986258"/>
            <a:ext cx="8135937" cy="2443162"/>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800" b="1" dirty="0">
                <a:solidFill>
                  <a:schemeClr val="tx1"/>
                </a:solidFill>
                <a:latin typeface="Calibri" panose="020F0502020204030204" pitchFamily="34" charset="0"/>
                <a:cs typeface="Calibri" panose="020F0502020204030204" pitchFamily="34" charset="0"/>
              </a:rPr>
              <a:t>If your child will require any medication, please bring it in to Reception and hand it to our Medical Officer where you will need to complete a Medication Form providing us with permission to administer.</a:t>
            </a:r>
          </a:p>
        </p:txBody>
      </p:sp>
      <p:sp>
        <p:nvSpPr>
          <p:cNvPr id="8" name="TextBox 7">
            <a:extLst>
              <a:ext uri="{FF2B5EF4-FFF2-40B4-BE49-F238E27FC236}">
                <a16:creationId xmlns:a16="http://schemas.microsoft.com/office/drawing/2014/main" id="{5345C5AD-13EB-418B-92DD-0CCDD0718C97}"/>
              </a:ext>
            </a:extLst>
          </p:cNvPr>
          <p:cNvSpPr txBox="1"/>
          <p:nvPr/>
        </p:nvSpPr>
        <p:spPr>
          <a:xfrm>
            <a:off x="1904214" y="4589675"/>
            <a:ext cx="7812137" cy="584775"/>
          </a:xfrm>
          <a:prstGeom prst="rect">
            <a:avLst/>
          </a:prstGeom>
          <a:noFill/>
        </p:spPr>
        <p:txBody>
          <a:bodyPr wrap="square" rtlCol="0">
            <a:spAutoFit/>
          </a:bodyPr>
          <a:lstStyle/>
          <a:p>
            <a:pPr algn="ctr"/>
            <a:r>
              <a:rPr lang="en-GB" sz="3200" b="1" dirty="0"/>
              <a:t>Any questions?</a:t>
            </a:r>
          </a:p>
        </p:txBody>
      </p:sp>
    </p:spTree>
    <p:extLst>
      <p:ext uri="{BB962C8B-B14F-4D97-AF65-F5344CB8AC3E}">
        <p14:creationId xmlns:p14="http://schemas.microsoft.com/office/powerpoint/2010/main" val="280786471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9023</TotalTime>
  <Words>732</Words>
  <Application>Microsoft Office PowerPoint</Application>
  <PresentationFormat>Widescreen</PresentationFormat>
  <Paragraphs>71</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Wingdings</vt:lpstr>
      <vt:lpstr>Wingdings 3</vt:lpstr>
      <vt:lpstr>Simple Light</vt:lpstr>
      <vt:lpstr>Welcome</vt:lpstr>
      <vt:lpstr>WHAT EQUIPMENT YOUR CHILD WILL NEED</vt:lpstr>
      <vt:lpstr>HOMEWORK</vt:lpstr>
      <vt:lpstr>CLUBS</vt:lpstr>
      <vt:lpstr>REWARDS</vt:lpstr>
      <vt:lpstr>THE FIRST DAY:  Wednesday 3rd September</vt:lpstr>
      <vt:lpstr>TIMINGS OF THE DAY</vt:lpstr>
      <vt:lpstr>LUNCH</vt:lpstr>
      <vt:lpstr>LUNCH</vt:lpstr>
      <vt:lpstr>EXAMPLE LUNCH MENU</vt:lpstr>
      <vt:lpstr>CONTACTING THE SCHOOL</vt:lpstr>
      <vt:lpstr>SUMMER HOLIDAY HOMEWORK!</vt:lpstr>
      <vt:lpstr>SEE YOU ON FRIDAY!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Vision</dc:title>
  <dc:creator>Charlotte Linehan</dc:creator>
  <cp:lastModifiedBy>Tracy Smyth (PBA)</cp:lastModifiedBy>
  <cp:revision>46</cp:revision>
  <dcterms:created xsi:type="dcterms:W3CDTF">2025-01-08T18:44:20Z</dcterms:created>
  <dcterms:modified xsi:type="dcterms:W3CDTF">2025-06-30T18:09:35Z</dcterms:modified>
</cp:coreProperties>
</file>